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738" r:id="rId2"/>
  </p:sldMasterIdLst>
  <p:notesMasterIdLst>
    <p:notesMasterId r:id="rId19"/>
  </p:notesMasterIdLst>
  <p:handoutMasterIdLst>
    <p:handoutMasterId r:id="rId20"/>
  </p:handoutMasterIdLst>
  <p:sldIdLst>
    <p:sldId id="256" r:id="rId3"/>
    <p:sldId id="265" r:id="rId4"/>
    <p:sldId id="297" r:id="rId5"/>
    <p:sldId id="287" r:id="rId6"/>
    <p:sldId id="306" r:id="rId7"/>
    <p:sldId id="276" r:id="rId8"/>
    <p:sldId id="300" r:id="rId9"/>
    <p:sldId id="301" r:id="rId10"/>
    <p:sldId id="304" r:id="rId11"/>
    <p:sldId id="291" r:id="rId12"/>
    <p:sldId id="292" r:id="rId13"/>
    <p:sldId id="298" r:id="rId14"/>
    <p:sldId id="299" r:id="rId15"/>
    <p:sldId id="305" r:id="rId16"/>
    <p:sldId id="296" r:id="rId17"/>
    <p:sldId id="294" r:id="rId18"/>
  </p:sldIdLst>
  <p:sldSz cx="12188825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orient="horz" pos="1008">
          <p15:clr>
            <a:srgbClr val="A4A3A4"/>
          </p15:clr>
        </p15:guide>
        <p15:guide id="3" orient="horz" pos="3792">
          <p15:clr>
            <a:srgbClr val="A4A3A4"/>
          </p15:clr>
        </p15:guide>
        <p15:guide id="4" orient="horz" pos="336">
          <p15:clr>
            <a:srgbClr val="A4A3A4"/>
          </p15:clr>
        </p15:guide>
        <p15:guide id="5" orient="horz" pos="1920">
          <p15:clr>
            <a:srgbClr val="A4A3A4"/>
          </p15:clr>
        </p15:guide>
        <p15:guide id="6" orient="horz" pos="3984">
          <p15:clr>
            <a:srgbClr val="A4A3A4"/>
          </p15:clr>
        </p15:guide>
        <p15:guide id="7" orient="horz" pos="1152">
          <p15:clr>
            <a:srgbClr val="A4A3A4"/>
          </p15:clr>
        </p15:guide>
        <p15:guide id="8" pos="3839">
          <p15:clr>
            <a:srgbClr val="A4A3A4"/>
          </p15:clr>
        </p15:guide>
        <p15:guide id="9" pos="671">
          <p15:clr>
            <a:srgbClr val="A4A3A4"/>
          </p15:clr>
        </p15:guide>
        <p15:guide id="10" pos="7007">
          <p15:clr>
            <a:srgbClr val="A4A3A4"/>
          </p15:clr>
        </p15:guide>
        <p15:guide id="11" pos="6143">
          <p15:clr>
            <a:srgbClr val="A4A3A4"/>
          </p15:clr>
        </p15:guide>
        <p15:guide id="12" pos="3263">
          <p15:clr>
            <a:srgbClr val="A4A3A4"/>
          </p15:clr>
        </p15:guide>
        <p15:guide id="13" pos="7391">
          <p15:clr>
            <a:srgbClr val="A4A3A4"/>
          </p15:clr>
        </p15:guide>
        <p15:guide id="14" pos="3695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0906" autoAdjust="0"/>
    <p:restoredTop sz="86463"/>
  </p:normalViewPr>
  <p:slideViewPr>
    <p:cSldViewPr showGuides="1">
      <p:cViewPr>
        <p:scale>
          <a:sx n="95" d="100"/>
          <a:sy n="95" d="100"/>
        </p:scale>
        <p:origin x="912" y="704"/>
      </p:cViewPr>
      <p:guideLst>
        <p:guide orient="horz" pos="2160"/>
        <p:guide orient="horz" pos="1008"/>
        <p:guide orient="horz" pos="3792"/>
        <p:guide orient="horz" pos="336"/>
        <p:guide orient="horz" pos="1920"/>
        <p:guide orient="horz" pos="3984"/>
        <p:guide orient="horz" pos="1152"/>
        <p:guide pos="3839"/>
        <p:guide pos="671"/>
        <p:guide pos="7007"/>
        <p:guide pos="6143"/>
        <p:guide pos="3263"/>
        <p:guide pos="7391"/>
        <p:guide pos="3695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howGuides="1">
      <p:cViewPr varScale="1">
        <p:scale>
          <a:sx n="83" d="100"/>
          <a:sy n="83" d="100"/>
        </p:scale>
        <p:origin x="1194" y="6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" Type="http://schemas.openxmlformats.org/officeDocument/2006/relationships/slide" Target="slides/slide1.xml"/><Relationship Id="rId21" Type="http://schemas.openxmlformats.org/officeDocument/2006/relationships/presProps" Target="presProp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" Type="http://schemas.openxmlformats.org/officeDocument/2006/relationships/slideMaster" Target="slideMasters/slideMaster1.xml"/><Relationship Id="rId16" Type="http://schemas.openxmlformats.org/officeDocument/2006/relationships/slide" Target="slides/slide14.xml"/><Relationship Id="rId20" Type="http://schemas.openxmlformats.org/officeDocument/2006/relationships/handoutMaster" Target="handoutMasters/handout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tableStyles" Target="tableStyle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theme" Target="theme/theme1.xml"/><Relationship Id="rId10" Type="http://schemas.openxmlformats.org/officeDocument/2006/relationships/slide" Target="slides/slide8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 dirty="0"/>
          </a:p>
        </p:txBody>
      </p:sp>
      <p:sp>
        <p:nvSpPr>
          <p:cNvPr id="3" name="Дата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4CE221E-83ED-4F6C-BA5F-3F9E6FDB6953}" type="datetimeFigureOut">
              <a:rPr lang="ru-RU" smtClean="0"/>
              <a:t>06.12.2018</a:t>
            </a:fld>
            <a:endParaRPr lang="ru-RU" dirty="0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 dirty="0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A4CBEF8-5CDE-472B-839B-B8BB0C881006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26328929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gif>
</file>

<file path=ppt/media/image13.gif>
</file>

<file path=ppt/media/image14.gi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 dirty="0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7853E5F-CE67-483C-A264-F17AC70E9CA2}" type="datetimeFigureOut">
              <a:rPr lang="ru-RU" smtClean="0"/>
              <a:t>06.12.2018</a:t>
            </a:fld>
            <a:endParaRPr lang="ru-RU" dirty="0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 dirty="0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  <a:p>
            <a:pPr lvl="3"/>
            <a:r>
              <a:rPr lang="ru-RU" dirty="0"/>
              <a:t>Четвертый уровень</a:t>
            </a:r>
          </a:p>
          <a:p>
            <a:pPr lvl="4"/>
            <a:r>
              <a:rPr lang="ru-RU" dirty="0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 dirty="0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BB98AFB-CB0D-4DFE-87B9-B4B0D0DE73CD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51280581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Титульный слайд">
    <p:bg>
      <p:bgPr>
        <a:solidFill>
          <a:schemeClr val="bg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61544" y="758952"/>
            <a:ext cx="9415867" cy="4041648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7198" baseline="0">
                <a:solidFill>
                  <a:schemeClr val="tx1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61544" y="4800600"/>
            <a:ext cx="9415867" cy="1691640"/>
          </a:xfrm>
        </p:spPr>
        <p:txBody>
          <a:bodyPr>
            <a:normAutofit/>
          </a:bodyPr>
          <a:lstStyle>
            <a:lvl1pPr marL="0" indent="0" algn="l">
              <a:buNone/>
              <a:defRPr sz="2199" baseline="0">
                <a:solidFill>
                  <a:schemeClr val="tx1">
                    <a:lumMod val="75000"/>
                  </a:schemeClr>
                </a:solidFill>
              </a:defRPr>
            </a:lvl1pPr>
            <a:lvl2pPr marL="457063" indent="0" algn="ctr">
              <a:buNone/>
              <a:defRPr sz="2199"/>
            </a:lvl2pPr>
            <a:lvl3pPr marL="914126" indent="0" algn="ctr">
              <a:buNone/>
              <a:defRPr sz="2199"/>
            </a:lvl3pPr>
            <a:lvl4pPr marL="1371189" indent="0" algn="ctr">
              <a:buNone/>
              <a:defRPr sz="1999"/>
            </a:lvl4pPr>
            <a:lvl5pPr marL="1828251" indent="0" algn="ctr">
              <a:buNone/>
              <a:defRPr sz="1999"/>
            </a:lvl5pPr>
            <a:lvl6pPr marL="2285314" indent="0" algn="ctr">
              <a:buNone/>
              <a:defRPr sz="1999"/>
            </a:lvl6pPr>
            <a:lvl7pPr marL="2742377" indent="0" algn="ctr">
              <a:buNone/>
              <a:defRPr sz="1999"/>
            </a:lvl7pPr>
            <a:lvl8pPr marL="3199440" indent="0" algn="ctr">
              <a:buNone/>
              <a:defRPr sz="1999"/>
            </a:lvl8pPr>
            <a:lvl9pPr marL="3656503" indent="0" algn="ctr">
              <a:buNone/>
              <a:defRPr sz="1999"/>
            </a:lvl9pPr>
          </a:lstStyle>
          <a:p>
            <a:r>
              <a:rPr lang="ru-RU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50000"/>
                  </a:schemeClr>
                </a:solidFill>
              </a:defRPr>
            </a:lvl1pPr>
          </a:lstStyle>
          <a:p>
            <a:fld id="{3E0FA9E5-6744-4841-888F-9E7CC0C2B7EC}" type="datetimeFigureOut">
              <a:rPr lang="ru-RU" smtClean="0"/>
              <a:t>06.12.2018</a:t>
            </a:fld>
            <a:endParaRPr lang="ru-R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</a:schemeClr>
                </a:solidFill>
              </a:defRPr>
            </a:lvl1pPr>
          </a:lstStyle>
          <a:p>
            <a:endParaRPr lang="ru-R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</a:schemeClr>
                </a:solidFill>
              </a:defRPr>
            </a:lvl1pPr>
          </a:lstStyle>
          <a:p>
            <a:fld id="{AAEAE4A8-A6E5-453E-B946-FB774B73F48C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457081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.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0FA9E5-6744-4841-888F-9E7CC0C2B7EC}" type="datetimeFigureOut">
              <a:rPr lang="ru-RU" smtClean="0"/>
              <a:pPr/>
              <a:t>06.12.2018</a:t>
            </a:fld>
            <a:endParaRPr lang="ru-R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EAE4A8-A6E5-453E-B946-FB774B73F48C}" type="slidenum">
              <a:rPr lang="ru-RU" smtClean="0"/>
              <a:pPr/>
              <a:t>‹#›</a:t>
            </a:fld>
            <a:endParaRPr lang="ru-RU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. загол.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46448" y="381000"/>
            <a:ext cx="2475855" cy="5897562"/>
          </a:xfrm>
        </p:spPr>
        <p:txBody>
          <a:bodyPr vert="eaVert"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61801" y="381000"/>
            <a:ext cx="7732286" cy="5897562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0FA9E5-6744-4841-888F-9E7CC0C2B7EC}" type="datetimeFigureOut">
              <a:rPr lang="ru-RU" smtClean="0"/>
              <a:pPr/>
              <a:t>06.12.2018</a:t>
            </a:fld>
            <a:endParaRPr lang="ru-R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EAE4A8-A6E5-453E-B946-FB774B73F48C}" type="slidenum">
              <a:rPr lang="ru-RU" smtClean="0"/>
              <a:pPr/>
              <a:t>‹#›</a:t>
            </a:fld>
            <a:endParaRPr lang="ru-RU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0FA9E5-6744-4841-888F-9E7CC0C2B7EC}" type="datetimeFigureOut">
              <a:rPr lang="ru-RU" smtClean="0"/>
              <a:t>06.12.2018</a:t>
            </a:fld>
            <a:endParaRPr lang="ru-R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EAE4A8-A6E5-453E-B946-FB774B73F48C}" type="slidenum">
              <a:rPr lang="ru-RU" smtClean="0"/>
              <a:t>‹#›</a:t>
            </a:fld>
            <a:endParaRPr lang="ru-RU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1544" y="758952"/>
            <a:ext cx="9415867" cy="4041648"/>
          </a:xfrm>
        </p:spPr>
        <p:txBody>
          <a:bodyPr anchor="b">
            <a:normAutofit/>
          </a:bodyPr>
          <a:lstStyle>
            <a:lvl1pPr>
              <a:lnSpc>
                <a:spcPct val="85000"/>
              </a:lnSpc>
              <a:defRPr sz="7198" b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544" y="4800600"/>
            <a:ext cx="9415867" cy="1691640"/>
          </a:xfrm>
        </p:spPr>
        <p:txBody>
          <a:bodyPr anchor="t">
            <a:normAutofit/>
          </a:bodyPr>
          <a:lstStyle>
            <a:lvl1pPr marL="0" indent="0">
              <a:buNone/>
              <a:defRPr sz="2199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063" indent="0">
              <a:buNone/>
              <a:defRPr sz="1799">
                <a:solidFill>
                  <a:schemeClr val="tx1">
                    <a:tint val="75000"/>
                  </a:schemeClr>
                </a:solidFill>
              </a:defRPr>
            </a:lvl2pPr>
            <a:lvl3pPr marL="91412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189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251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5314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2377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19944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6503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0FA9E5-6744-4841-888F-9E7CC0C2B7EC}" type="datetimeFigureOut">
              <a:rPr lang="ru-RU" smtClean="0"/>
              <a:t>06.12.2018</a:t>
            </a:fld>
            <a:endParaRPr lang="ru-R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EAE4A8-A6E5-453E-B946-FB774B73F48C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457081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61543" y="1828801"/>
            <a:ext cx="4479393" cy="4351337"/>
          </a:xfrm>
        </p:spPr>
        <p:txBody>
          <a:bodyPr/>
          <a:lstStyle>
            <a:lvl1pPr>
              <a:defRPr sz="1799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24885" y="1828801"/>
            <a:ext cx="4479393" cy="4351337"/>
          </a:xfrm>
        </p:spPr>
        <p:txBody>
          <a:bodyPr/>
          <a:lstStyle>
            <a:lvl1pPr>
              <a:defRPr sz="1799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0FA9E5-6744-4841-888F-9E7CC0C2B7EC}" type="datetimeFigureOut">
              <a:rPr lang="ru-RU" smtClean="0"/>
              <a:t>06.12.2018</a:t>
            </a:fld>
            <a:endParaRPr lang="ru-RU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EAE4A8-A6E5-453E-B946-FB774B73F48C}" type="slidenum">
              <a:rPr lang="ru-RU" smtClean="0"/>
              <a:t>‹#›</a:t>
            </a:fld>
            <a:endParaRPr lang="ru-RU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543" y="1713655"/>
            <a:ext cx="4479393" cy="7315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1999" b="0">
                <a:solidFill>
                  <a:schemeClr val="tx2"/>
                </a:solidFill>
              </a:defRPr>
            </a:lvl1pPr>
            <a:lvl2pPr marL="457063" indent="0">
              <a:buNone/>
              <a:defRPr sz="1999" b="1"/>
            </a:lvl2pPr>
            <a:lvl3pPr marL="914126" indent="0">
              <a:buNone/>
              <a:defRPr sz="1799" b="1"/>
            </a:lvl3pPr>
            <a:lvl4pPr marL="1371189" indent="0">
              <a:buNone/>
              <a:defRPr sz="1600" b="1"/>
            </a:lvl4pPr>
            <a:lvl5pPr marL="1828251" indent="0">
              <a:buNone/>
              <a:defRPr sz="1600" b="1"/>
            </a:lvl5pPr>
            <a:lvl6pPr marL="2285314" indent="0">
              <a:buNone/>
              <a:defRPr sz="1600" b="1"/>
            </a:lvl6pPr>
            <a:lvl7pPr marL="2742377" indent="0">
              <a:buNone/>
              <a:defRPr sz="1600" b="1"/>
            </a:lvl7pPr>
            <a:lvl8pPr marL="3199440" indent="0">
              <a:buNone/>
              <a:defRPr sz="1600" b="1"/>
            </a:lvl8pPr>
            <a:lvl9pPr marL="3656503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61543" y="2507550"/>
            <a:ext cx="4479393" cy="3664650"/>
          </a:xfrm>
        </p:spPr>
        <p:txBody>
          <a:bodyPr/>
          <a:lstStyle>
            <a:lvl1pPr>
              <a:defRPr sz="1799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24885" y="1713655"/>
            <a:ext cx="4479393" cy="731520"/>
          </a:xfrm>
        </p:spPr>
        <p:txBody>
          <a:bodyPr anchor="b">
            <a:norm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None/>
              <a:defRPr lang="en-US" sz="1999" b="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063" indent="0">
              <a:buNone/>
              <a:defRPr sz="1999" b="1"/>
            </a:lvl2pPr>
            <a:lvl3pPr marL="914126" indent="0">
              <a:buNone/>
              <a:defRPr sz="1799" b="1"/>
            </a:lvl3pPr>
            <a:lvl4pPr marL="1371189" indent="0">
              <a:buNone/>
              <a:defRPr sz="1600" b="1"/>
            </a:lvl4pPr>
            <a:lvl5pPr marL="1828251" indent="0">
              <a:buNone/>
              <a:defRPr sz="1600" b="1"/>
            </a:lvl5pPr>
            <a:lvl6pPr marL="2285314" indent="0">
              <a:buNone/>
              <a:defRPr sz="1600" b="1"/>
            </a:lvl6pPr>
            <a:lvl7pPr marL="2742377" indent="0">
              <a:buNone/>
              <a:defRPr sz="1600" b="1"/>
            </a:lvl7pPr>
            <a:lvl8pPr marL="3199440" indent="0">
              <a:buNone/>
              <a:defRPr sz="1600" b="1"/>
            </a:lvl8pPr>
            <a:lvl9pPr marL="3656503" indent="0">
              <a:buNone/>
              <a:defRPr sz="1600" b="1"/>
            </a:lvl9pPr>
          </a:lstStyle>
          <a:p>
            <a:pPr marL="0" lvl="0" indent="0" algn="l" defTabSz="914126" rtl="0" eaLnBrk="1" latinLnBrk="0" hangingPunct="1">
              <a:lnSpc>
                <a:spcPct val="90000"/>
              </a:lnSpc>
              <a:spcBef>
                <a:spcPts val="1999"/>
              </a:spcBef>
              <a:buFontTx/>
              <a:buNone/>
            </a:pPr>
            <a:r>
              <a:rPr lang="ru-RU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24885" y="2507550"/>
            <a:ext cx="4479393" cy="3664650"/>
          </a:xfrm>
        </p:spPr>
        <p:txBody>
          <a:bodyPr/>
          <a:lstStyle>
            <a:lvl1pPr>
              <a:defRPr sz="1799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0FA9E5-6744-4841-888F-9E7CC0C2B7EC}" type="datetimeFigureOut">
              <a:rPr lang="ru-RU" smtClean="0"/>
              <a:t>06.12.2018</a:t>
            </a:fld>
            <a:endParaRPr lang="ru-RU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EAE4A8-A6E5-453E-B946-FB774B73F48C}" type="slidenum">
              <a:rPr lang="ru-RU" smtClean="0"/>
              <a:t>‹#›</a:t>
            </a:fld>
            <a:endParaRPr lang="ru-RU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0FA9E5-6744-4841-888F-9E7CC0C2B7EC}" type="datetimeFigureOut">
              <a:rPr lang="ru-RU" smtClean="0"/>
              <a:t>06.12.2018</a:t>
            </a:fld>
            <a:endParaRPr lang="ru-RU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EAE4A8-A6E5-453E-B946-FB774B73F48C}" type="slidenum">
              <a:rPr lang="ru-RU" smtClean="0"/>
              <a:t>‹#›</a:t>
            </a:fld>
            <a:endParaRPr lang="ru-RU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0FA9E5-6744-4841-888F-9E7CC0C2B7EC}" type="datetimeFigureOut">
              <a:rPr lang="ru-RU" smtClean="0"/>
              <a:t>06.12.2018</a:t>
            </a:fld>
            <a:endParaRPr lang="ru-RU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EAE4A8-A6E5-453E-B946-FB774B73F48C}" type="slidenum">
              <a:rPr lang="ru-RU" smtClean="0"/>
              <a:t>‹#›</a:t>
            </a:fld>
            <a:endParaRPr lang="ru-RU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029" y="457201"/>
            <a:ext cx="3199567" cy="1600197"/>
          </a:xfrm>
        </p:spPr>
        <p:txBody>
          <a:bodyPr anchor="b">
            <a:normAutofit/>
          </a:bodyPr>
          <a:lstStyle>
            <a:lvl1pPr>
              <a:defRPr sz="3199" b="0" baseline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03094" y="685800"/>
            <a:ext cx="6077483" cy="5486400"/>
          </a:xfrm>
        </p:spPr>
        <p:txBody>
          <a:bodyPr/>
          <a:lstStyle>
            <a:lvl1pPr>
              <a:defRPr sz="1999"/>
            </a:lvl1pPr>
            <a:lvl2pPr>
              <a:defRPr sz="1799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1029" y="2099735"/>
            <a:ext cx="3199567" cy="3810001"/>
          </a:xfrm>
        </p:spPr>
        <p:txBody>
          <a:bodyPr>
            <a:normAutofit/>
          </a:bodyPr>
          <a:lstStyle>
            <a:lvl1pPr marL="0" indent="0">
              <a:lnSpc>
                <a:spcPct val="114000"/>
              </a:lnSpc>
              <a:spcBef>
                <a:spcPts val="800"/>
              </a:spcBef>
              <a:buNone/>
              <a:defRPr sz="1300"/>
            </a:lvl1pPr>
            <a:lvl2pPr marL="457063" indent="0">
              <a:buNone/>
              <a:defRPr sz="1200"/>
            </a:lvl2pPr>
            <a:lvl3pPr marL="914126" indent="0">
              <a:buNone/>
              <a:defRPr sz="1000"/>
            </a:lvl3pPr>
            <a:lvl4pPr marL="1371189" indent="0">
              <a:buNone/>
              <a:defRPr sz="900"/>
            </a:lvl4pPr>
            <a:lvl5pPr marL="1828251" indent="0">
              <a:buNone/>
              <a:defRPr sz="900"/>
            </a:lvl5pPr>
            <a:lvl6pPr marL="2285314" indent="0">
              <a:buNone/>
              <a:defRPr sz="900"/>
            </a:lvl6pPr>
            <a:lvl7pPr marL="2742377" indent="0">
              <a:buNone/>
              <a:defRPr sz="900"/>
            </a:lvl7pPr>
            <a:lvl8pPr marL="3199440" indent="0">
              <a:buNone/>
              <a:defRPr sz="900"/>
            </a:lvl8pPr>
            <a:lvl9pPr marL="3656503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0FA9E5-6744-4841-888F-9E7CC0C2B7EC}" type="datetimeFigureOut">
              <a:rPr lang="ru-RU" smtClean="0"/>
              <a:t>06.12.2018</a:t>
            </a:fld>
            <a:endParaRPr lang="ru-RU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EAE4A8-A6E5-453E-B946-FB774B73F48C}" type="slidenum">
              <a:rPr lang="ru-RU" smtClean="0"/>
              <a:t>‹#›</a:t>
            </a:fld>
            <a:endParaRPr lang="ru-RU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5105400"/>
            <a:ext cx="11289899" cy="17526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162" y="5257800"/>
            <a:ext cx="9979600" cy="914400"/>
          </a:xfrm>
        </p:spPr>
        <p:txBody>
          <a:bodyPr anchor="b">
            <a:normAutofit/>
          </a:bodyPr>
          <a:lstStyle>
            <a:lvl1pPr>
              <a:defRPr sz="2799" b="0">
                <a:solidFill>
                  <a:schemeClr val="bg1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1"/>
            <a:ext cx="11289899" cy="5128923"/>
          </a:xfrm>
          <a:solidFill>
            <a:schemeClr val="accent1"/>
          </a:solidFill>
        </p:spPr>
        <p:txBody>
          <a:bodyPr anchor="t"/>
          <a:lstStyle>
            <a:lvl1pPr marL="0" indent="0">
              <a:buNone/>
              <a:defRPr sz="3199">
                <a:solidFill>
                  <a:schemeClr val="bg1"/>
                </a:solidFill>
              </a:defRPr>
            </a:lvl1pPr>
            <a:lvl2pPr marL="457063" indent="0">
              <a:buNone/>
              <a:defRPr sz="2799"/>
            </a:lvl2pPr>
            <a:lvl3pPr marL="914126" indent="0">
              <a:buNone/>
              <a:defRPr sz="2399"/>
            </a:lvl3pPr>
            <a:lvl4pPr marL="1371189" indent="0">
              <a:buNone/>
              <a:defRPr sz="1999"/>
            </a:lvl4pPr>
            <a:lvl5pPr marL="1828251" indent="0">
              <a:buNone/>
              <a:defRPr sz="1999"/>
            </a:lvl5pPr>
            <a:lvl6pPr marL="2285314" indent="0">
              <a:buNone/>
              <a:defRPr sz="1999"/>
            </a:lvl6pPr>
            <a:lvl7pPr marL="2742377" indent="0">
              <a:buNone/>
              <a:defRPr sz="1999"/>
            </a:lvl7pPr>
            <a:lvl8pPr marL="3199440" indent="0">
              <a:buNone/>
              <a:defRPr sz="1999"/>
            </a:lvl8pPr>
            <a:lvl9pPr marL="3656503" indent="0">
              <a:buNone/>
              <a:defRPr sz="1999"/>
            </a:lvl9pPr>
          </a:lstStyle>
          <a:p>
            <a:r>
              <a:rPr lang="ru-RU"/>
              <a:t>Чтобы добавить рисунок, перетащите его в заполнитель или щелкните значок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4162" y="6108590"/>
            <a:ext cx="9979600" cy="597011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800"/>
              </a:spcBef>
              <a:buNone/>
              <a:defRPr sz="1300">
                <a:solidFill>
                  <a:schemeClr val="bg1">
                    <a:lumMod val="85000"/>
                  </a:schemeClr>
                </a:solidFill>
              </a:defRPr>
            </a:lvl1pPr>
            <a:lvl2pPr marL="457063" indent="0">
              <a:buNone/>
              <a:defRPr sz="1200"/>
            </a:lvl2pPr>
            <a:lvl3pPr marL="914126" indent="0">
              <a:buNone/>
              <a:defRPr sz="1000"/>
            </a:lvl3pPr>
            <a:lvl4pPr marL="1371189" indent="0">
              <a:buNone/>
              <a:defRPr sz="900"/>
            </a:lvl4pPr>
            <a:lvl5pPr marL="1828251" indent="0">
              <a:buNone/>
              <a:defRPr sz="900"/>
            </a:lvl5pPr>
            <a:lvl6pPr marL="2285314" indent="0">
              <a:buNone/>
              <a:defRPr sz="900"/>
            </a:lvl6pPr>
            <a:lvl7pPr marL="2742377" indent="0">
              <a:buNone/>
              <a:defRPr sz="900"/>
            </a:lvl7pPr>
            <a:lvl8pPr marL="3199440" indent="0">
              <a:buNone/>
              <a:defRPr sz="900"/>
            </a:lvl8pPr>
            <a:lvl9pPr marL="3656503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93231C-9702-6447-A881-5A9BAA4CB57E}" type="datetimeFigureOut">
              <a:rPr lang="ru-RU" smtClean="0"/>
              <a:t>06.12.2018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26065F-CA5A-CE48-A706-565C8DB7952A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1289899" y="0"/>
            <a:ext cx="914162" cy="685800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61543" y="365760"/>
            <a:ext cx="9690116" cy="132556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543" y="1828801"/>
            <a:ext cx="8593122" cy="43513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16200000">
            <a:off x="10794483" y="998585"/>
            <a:ext cx="1904999" cy="36503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 b="0">
                <a:solidFill>
                  <a:schemeClr val="tx2">
                    <a:lumMod val="20000"/>
                    <a:lumOff val="80000"/>
                  </a:schemeClr>
                </a:solidFill>
              </a:defRPr>
            </a:lvl1pPr>
          </a:lstStyle>
          <a:p>
            <a:fld id="{3E0FA9E5-6744-4841-888F-9E7CC0C2B7EC}" type="datetimeFigureOut">
              <a:rPr lang="ru-RU" smtClean="0"/>
              <a:pPr/>
              <a:t>06.12.2018</a:t>
            </a:fld>
            <a:endParaRPr lang="ru-R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16200000">
            <a:off x="9956281" y="4046585"/>
            <a:ext cx="3581400" cy="36503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2">
                    <a:lumMod val="20000"/>
                    <a:lumOff val="80000"/>
                  </a:schemeClr>
                </a:solidFill>
              </a:defRPr>
            </a:lvl1pPr>
          </a:lstStyle>
          <a:p>
            <a:endParaRPr lang="ru-R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289899" y="6172201"/>
            <a:ext cx="914162" cy="593725"/>
          </a:xfrm>
          <a:prstGeom prst="rect">
            <a:avLst/>
          </a:prstGeom>
        </p:spPr>
        <p:txBody>
          <a:bodyPr vert="horz" lIns="45720" tIns="45720" rIns="45720" bIns="45720" rtlCol="0" anchor="ctr">
            <a:normAutofit/>
          </a:bodyPr>
          <a:lstStyle>
            <a:lvl1pPr algn="ctr">
              <a:defRPr sz="3599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</a:lstStyle>
          <a:p>
            <a:fld id="{AAEAE4A8-A6E5-453E-B946-FB774B73F48C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0537961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9" r:id="rId1"/>
    <p:sldLayoutId id="2147483740" r:id="rId2"/>
    <p:sldLayoutId id="2147483741" r:id="rId3"/>
    <p:sldLayoutId id="2147483742" r:id="rId4"/>
    <p:sldLayoutId id="2147483743" r:id="rId5"/>
    <p:sldLayoutId id="2147483744" r:id="rId6"/>
    <p:sldLayoutId id="2147483745" r:id="rId7"/>
    <p:sldLayoutId id="2147483746" r:id="rId8"/>
    <p:sldLayoutId id="2147483747" r:id="rId9"/>
    <p:sldLayoutId id="2147483748" r:id="rId10"/>
    <p:sldLayoutId id="214748374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14126" rtl="0" eaLnBrk="1" latinLnBrk="0" hangingPunct="1">
        <a:lnSpc>
          <a:spcPct val="90000"/>
        </a:lnSpc>
        <a:spcBef>
          <a:spcPct val="0"/>
        </a:spcBef>
        <a:buNone/>
        <a:defRPr sz="4399" kern="1200" spc="-5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82825" indent="-182825" algn="l" defTabSz="914126" rtl="0" eaLnBrk="1" latinLnBrk="0" hangingPunct="1">
        <a:lnSpc>
          <a:spcPct val="95000"/>
        </a:lnSpc>
        <a:spcBef>
          <a:spcPts val="1400"/>
        </a:spcBef>
        <a:spcAft>
          <a:spcPts val="200"/>
        </a:spcAft>
        <a:buClr>
          <a:schemeClr val="accent1"/>
        </a:buClr>
        <a:buSzPct val="80000"/>
        <a:buFont typeface="Arial" pitchFamily="34" charset="0"/>
        <a:buChar char="•"/>
        <a:defRPr sz="1799" kern="1200" spc="10" baseline="0">
          <a:solidFill>
            <a:schemeClr val="tx1"/>
          </a:solidFill>
          <a:latin typeface="+mn-lt"/>
          <a:ea typeface="+mn-ea"/>
          <a:cs typeface="+mn-cs"/>
        </a:defRPr>
      </a:lvl1pPr>
      <a:lvl2pPr marL="457063" indent="-182825" algn="l" defTabSz="914126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731301" indent="-182825" algn="l" defTabSz="914126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1005538" indent="-182825" algn="l" defTabSz="914126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279776" indent="-182825" algn="l" defTabSz="914126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599520" indent="-228531" algn="l" defTabSz="914126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6pPr>
      <a:lvl7pPr marL="1899430" indent="-228531" algn="l" defTabSz="914126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7pPr>
      <a:lvl8pPr marL="2199340" indent="-228531" algn="l" defTabSz="914126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8pPr>
      <a:lvl9pPr marL="2499250" indent="-228531" algn="l" defTabSz="914126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1pPr>
      <a:lvl2pPr marL="457063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2pPr>
      <a:lvl3pPr marL="914126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3pPr>
      <a:lvl4pPr marL="1371189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4pPr>
      <a:lvl5pPr marL="1828251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5pPr>
      <a:lvl6pPr marL="2285314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6pPr>
      <a:lvl7pPr marL="2742377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7pPr>
      <a:lvl8pPr marL="3199440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8pPr>
      <a:lvl9pPr marL="3656503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gif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gif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gif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slide" Target="slide9.xml"/><Relationship Id="rId13" Type="http://schemas.openxmlformats.org/officeDocument/2006/relationships/slide" Target="slide15.xml"/><Relationship Id="rId3" Type="http://schemas.openxmlformats.org/officeDocument/2006/relationships/slide" Target="slide4.xml"/><Relationship Id="rId7" Type="http://schemas.openxmlformats.org/officeDocument/2006/relationships/slide" Target="slide8.xml"/><Relationship Id="rId12" Type="http://schemas.openxmlformats.org/officeDocument/2006/relationships/slide" Target="slide14.xml"/><Relationship Id="rId2" Type="http://schemas.openxmlformats.org/officeDocument/2006/relationships/slide" Target="slide3.xml"/><Relationship Id="rId1" Type="http://schemas.openxmlformats.org/officeDocument/2006/relationships/slideLayout" Target="../slideLayouts/slideLayout2.xml"/><Relationship Id="rId6" Type="http://schemas.openxmlformats.org/officeDocument/2006/relationships/slide" Target="slide7.xml"/><Relationship Id="rId11" Type="http://schemas.openxmlformats.org/officeDocument/2006/relationships/slide" Target="slide12.xml"/><Relationship Id="rId5" Type="http://schemas.openxmlformats.org/officeDocument/2006/relationships/slide" Target="slide6.xml"/><Relationship Id="rId10" Type="http://schemas.openxmlformats.org/officeDocument/2006/relationships/slide" Target="slide11.xml"/><Relationship Id="rId4" Type="http://schemas.openxmlformats.org/officeDocument/2006/relationships/slide" Target="slide5.xml"/><Relationship Id="rId9" Type="http://schemas.openxmlformats.org/officeDocument/2006/relationships/slide" Target="slide10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053852" y="1927311"/>
            <a:ext cx="10369152" cy="1707233"/>
          </a:xfrm>
        </p:spPr>
        <p:txBody>
          <a:bodyPr>
            <a:noAutofit/>
          </a:bodyPr>
          <a:lstStyle/>
          <a:p>
            <a:pPr algn="ctr"/>
            <a:r>
              <a:rPr lang="ru-RU" sz="3200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elvetica" panose="020B0604020202020204" pitchFamily="34" charset="0"/>
                <a:cs typeface="Helvetica" panose="020B0604020202020204" pitchFamily="34" charset="0"/>
              </a:rPr>
              <a:t>Программное приложение по рассылке расписания занятий студентам по SMS на языке С#</a:t>
            </a:r>
            <a:endParaRPr lang="ru-RU" sz="3200" b="0" u="sng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4" name="Подзаголовок 3"/>
          <p:cNvSpPr>
            <a:spLocks noGrp="1"/>
          </p:cNvSpPr>
          <p:nvPr>
            <p:ph type="subTitle" idx="1"/>
          </p:nvPr>
        </p:nvSpPr>
        <p:spPr>
          <a:xfrm>
            <a:off x="5878388" y="4386806"/>
            <a:ext cx="5492280" cy="1008113"/>
          </a:xfrm>
        </p:spPr>
        <p:txBody>
          <a:bodyPr>
            <a:normAutofit/>
          </a:bodyPr>
          <a:lstStyle/>
          <a:p>
            <a:pPr algn="r"/>
            <a:r>
              <a:rPr lang="ru-RU" sz="16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Руководитель курсового проекта Морозова М</a:t>
            </a:r>
            <a:r>
              <a:rPr lang="en-US" sz="16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.</a:t>
            </a:r>
            <a:r>
              <a:rPr lang="ru-RU" sz="16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В</a:t>
            </a:r>
            <a:r>
              <a:rPr lang="en-US" sz="16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.</a:t>
            </a:r>
            <a:br>
              <a:rPr lang="ru-RU" sz="16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</a:br>
            <a:r>
              <a:rPr lang="ru-RU" sz="16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Исполнитель курсового проекта </a:t>
            </a:r>
            <a:r>
              <a:rPr lang="ru-RU" sz="1600" dirty="0" err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Деменчук</a:t>
            </a:r>
            <a:r>
              <a:rPr lang="ru-RU" sz="16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Г</a:t>
            </a:r>
            <a:r>
              <a:rPr lang="en-US" sz="16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.</a:t>
            </a:r>
            <a:r>
              <a:rPr lang="ru-RU" sz="16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М</a:t>
            </a:r>
            <a:r>
              <a:rPr lang="en-US" sz="16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.</a:t>
            </a:r>
            <a:r>
              <a:rPr lang="ru-RU" sz="16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</a:p>
        </p:txBody>
      </p:sp>
      <p:sp>
        <p:nvSpPr>
          <p:cNvPr id="5" name="Заголовок 1"/>
          <p:cNvSpPr txBox="1">
            <a:spLocks/>
          </p:cNvSpPr>
          <p:nvPr/>
        </p:nvSpPr>
        <p:spPr>
          <a:xfrm>
            <a:off x="682450" y="476672"/>
            <a:ext cx="11377264" cy="720080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sz="54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ru-RU" sz="2000" b="0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elvetica" panose="020B0604020202020204" pitchFamily="34" charset="0"/>
                <a:cs typeface="Helvetica" panose="020B0604020202020204" pitchFamily="34" charset="0"/>
              </a:rPr>
              <a:t>Федеральное государственное образовательное бюджетное учреждение высшего образования «Финансовый университет при Правительстве Российской Федерации»</a:t>
            </a:r>
          </a:p>
          <a:p>
            <a:pPr algn="ctr"/>
            <a:r>
              <a:rPr lang="ru-RU" sz="2000" b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elvetica" panose="020B0604020202020204" pitchFamily="34" charset="0"/>
                <a:cs typeface="Helvetica" panose="020B0604020202020204" pitchFamily="34" charset="0"/>
              </a:rPr>
              <a:t>КОЛЛЕДЖ ИНФОРМАТИКИ </a:t>
            </a:r>
            <a:r>
              <a:rPr lang="ru-RU" sz="2000" b="0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elvetica" panose="020B0604020202020204" pitchFamily="34" charset="0"/>
                <a:cs typeface="Helvetica" panose="020B0604020202020204" pitchFamily="34" charset="0"/>
              </a:rPr>
              <a:t>И ПРОГРАММИРОВАНИЯ</a:t>
            </a:r>
          </a:p>
        </p:txBody>
      </p:sp>
      <p:sp>
        <p:nvSpPr>
          <p:cNvPr id="6" name="Подзаголовок 3"/>
          <p:cNvSpPr txBox="1">
            <a:spLocks/>
          </p:cNvSpPr>
          <p:nvPr/>
        </p:nvSpPr>
        <p:spPr>
          <a:xfrm>
            <a:off x="1053852" y="5695464"/>
            <a:ext cx="10316816" cy="44088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126" rtl="0" eaLnBrk="1" latinLnBrk="0" hangingPunct="1">
              <a:lnSpc>
                <a:spcPct val="95000"/>
              </a:lnSpc>
              <a:spcBef>
                <a:spcPts val="1400"/>
              </a:spcBef>
              <a:spcAft>
                <a:spcPts val="200"/>
              </a:spcAft>
              <a:buClr>
                <a:schemeClr val="accent1"/>
              </a:buClr>
              <a:buSzPct val="80000"/>
              <a:buFont typeface="Arial" pitchFamily="34" charset="0"/>
              <a:buNone/>
              <a:defRPr sz="2199" kern="1200" spc="10" baseline="0">
                <a:solidFill>
                  <a:schemeClr val="tx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063" indent="0" algn="ctr" defTabSz="914126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2199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126" indent="0" algn="ctr" defTabSz="914126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2199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189" indent="0" algn="ctr" defTabSz="914126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1999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251" indent="0" algn="ctr" defTabSz="914126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1999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5314" indent="0" algn="ctr" defTabSz="914126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1999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2377" indent="0" algn="ctr" defTabSz="914126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1999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199440" indent="0" algn="ctr" defTabSz="914126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1999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6503" indent="0" algn="ctr" defTabSz="914126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1999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8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201</a:t>
            </a:r>
            <a:r>
              <a:rPr lang="ru-RU" sz="18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8 </a:t>
            </a:r>
          </a:p>
        </p:txBody>
      </p:sp>
    </p:spTree>
    <p:extLst>
      <p:ext uri="{BB962C8B-B14F-4D97-AF65-F5344CB8AC3E}">
        <p14:creationId xmlns:p14="http://schemas.microsoft.com/office/powerpoint/2010/main" val="14932598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Рисунок 18">
            <a:extLst>
              <a:ext uri="{FF2B5EF4-FFF2-40B4-BE49-F238E27FC236}">
                <a16:creationId xmlns:a16="http://schemas.microsoft.com/office/drawing/2014/main" id="{DF0E7F54-08FF-8B42-9233-6F1EA1FF9CDA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73488" y="1263340"/>
            <a:ext cx="3686937" cy="4331320"/>
          </a:xfrm>
          <a:prstGeom prst="rect">
            <a:avLst/>
          </a:prstGeom>
        </p:spPr>
      </p:pic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21804" y="188640"/>
            <a:ext cx="11206980" cy="943398"/>
          </a:xfrm>
        </p:spPr>
        <p:txBody>
          <a:bodyPr>
            <a:normAutofit/>
          </a:bodyPr>
          <a:lstStyle/>
          <a:p>
            <a:r>
              <a:rPr lang="ru-RU" sz="4000" b="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Интерфейс программы</a:t>
            </a:r>
          </a:p>
        </p:txBody>
      </p:sp>
      <p:sp>
        <p:nvSpPr>
          <p:cNvPr id="12" name="Управляющая кнопка: далее 11">
            <a:hlinkClick r:id="" action="ppaction://hlinkshowjump?jump=nextslide" highlightClick="1"/>
          </p:cNvPr>
          <p:cNvSpPr/>
          <p:nvPr/>
        </p:nvSpPr>
        <p:spPr>
          <a:xfrm>
            <a:off x="9936289" y="6017356"/>
            <a:ext cx="1224136" cy="504056"/>
          </a:xfrm>
          <a:prstGeom prst="actionButtonForwardNex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3" name="Управляющая кнопка: назад 12">
            <a:hlinkClick r:id="" action="ppaction://hlinkshowjump?jump=previousslide" highlightClick="1"/>
          </p:cNvPr>
          <p:cNvSpPr/>
          <p:nvPr/>
        </p:nvSpPr>
        <p:spPr>
          <a:xfrm>
            <a:off x="8640145" y="6017356"/>
            <a:ext cx="1224136" cy="504056"/>
          </a:xfrm>
          <a:prstGeom prst="actionButtonBackPreviou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14" name="Рисунок 13">
            <a:extLst>
              <a:ext uri="{FF2B5EF4-FFF2-40B4-BE49-F238E27FC236}">
                <a16:creationId xmlns:a16="http://schemas.microsoft.com/office/drawing/2014/main" id="{2433F7BB-E2C1-FD4F-8511-4C76FF4BC92A}"/>
              </a:ext>
            </a:extLst>
          </p:cNvPr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23180" y="1396092"/>
            <a:ext cx="3453609" cy="2647669"/>
          </a:xfrm>
          <a:prstGeom prst="rect">
            <a:avLst/>
          </a:prstGeom>
        </p:spPr>
      </p:pic>
      <p:pic>
        <p:nvPicPr>
          <p:cNvPr id="16" name="Рисунок 15">
            <a:extLst>
              <a:ext uri="{FF2B5EF4-FFF2-40B4-BE49-F238E27FC236}">
                <a16:creationId xmlns:a16="http://schemas.microsoft.com/office/drawing/2014/main" id="{B4F150D4-4D5A-034B-B8B5-C301AD39EA36}"/>
              </a:ext>
            </a:extLst>
          </p:cNvPr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8784" y="1396092"/>
            <a:ext cx="3227172" cy="2647669"/>
          </a:xfrm>
          <a:prstGeom prst="rect">
            <a:avLst/>
          </a:prstGeom>
        </p:spPr>
      </p:pic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3754E2B2-C857-D74C-B33E-9ABF0EA58A35}"/>
              </a:ext>
            </a:extLst>
          </p:cNvPr>
          <p:cNvPicPr/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091" y="4212918"/>
            <a:ext cx="3517531" cy="2645081"/>
          </a:xfrm>
          <a:prstGeom prst="rect">
            <a:avLst/>
          </a:prstGeom>
        </p:spPr>
      </p:pic>
      <p:pic>
        <p:nvPicPr>
          <p:cNvPr id="18" name="Рисунок 17">
            <a:extLst>
              <a:ext uri="{FF2B5EF4-FFF2-40B4-BE49-F238E27FC236}">
                <a16:creationId xmlns:a16="http://schemas.microsoft.com/office/drawing/2014/main" id="{CD5D95FA-2E6E-5841-AF8C-B934B7BF568B}"/>
              </a:ext>
            </a:extLst>
          </p:cNvPr>
          <p:cNvPicPr/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61290" y="4184260"/>
            <a:ext cx="3577391" cy="26450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54771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21804" y="188640"/>
            <a:ext cx="11206980" cy="943398"/>
          </a:xfrm>
        </p:spPr>
        <p:txBody>
          <a:bodyPr>
            <a:normAutofit/>
          </a:bodyPr>
          <a:lstStyle/>
          <a:p>
            <a:r>
              <a:rPr lang="ru-RU" sz="4000" dirty="0"/>
              <a:t>Достоинства проекта</a:t>
            </a:r>
            <a:endParaRPr lang="ru-RU" sz="4000" b="0" dirty="0">
              <a:solidFill>
                <a:schemeClr val="tx1"/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621804" y="1470148"/>
            <a:ext cx="10225136" cy="4191000"/>
          </a:xfrm>
        </p:spPr>
        <p:txBody>
          <a:bodyPr>
            <a:normAutofit fontScale="92500" lnSpcReduction="10000"/>
          </a:bodyPr>
          <a:lstStyle/>
          <a:p>
            <a:pPr marL="342900" indent="-342900">
              <a:buFont typeface="+mj-lt"/>
              <a:buAutoNum type="arabicPeriod"/>
            </a:pPr>
            <a:r>
              <a:rPr lang="ru-RU" sz="2800" dirty="0"/>
              <a:t>Использование библиотек </a:t>
            </a:r>
            <a:r>
              <a:rPr lang="en-US" sz="2800" dirty="0"/>
              <a:t>OpenCV </a:t>
            </a:r>
            <a:r>
              <a:rPr lang="ru-RU" sz="2800" dirty="0"/>
              <a:t>и </a:t>
            </a:r>
            <a:r>
              <a:rPr lang="en-US" sz="2800" dirty="0"/>
              <a:t>Tesseract OCR </a:t>
            </a:r>
            <a:r>
              <a:rPr lang="ru-RU" sz="2800" dirty="0"/>
              <a:t>на </a:t>
            </a:r>
            <a:r>
              <a:rPr lang="en-US" sz="2800" dirty="0"/>
              <a:t>backend-</a:t>
            </a:r>
            <a:r>
              <a:rPr lang="ru-RU" sz="2800" dirty="0"/>
              <a:t>сервере для обработки и распознавания текста изменений расписания</a:t>
            </a:r>
            <a:r>
              <a:rPr lang="en-US" sz="2800" dirty="0"/>
              <a:t>.</a:t>
            </a:r>
            <a:endParaRPr lang="ru-RU" sz="2800" dirty="0"/>
          </a:p>
          <a:p>
            <a:pPr marL="342900" indent="-342900">
              <a:buFont typeface="+mj-lt"/>
              <a:buAutoNum type="arabicPeriod"/>
            </a:pPr>
            <a:r>
              <a:rPr lang="ru-RU" sz="2800" dirty="0"/>
              <a:t>Использование архитектуры клиент-серверного взаимодействия в виде REST API с помощью </a:t>
            </a:r>
            <a:r>
              <a:rPr lang="ru-RU" sz="2800" dirty="0" err="1"/>
              <a:t>фреймворка</a:t>
            </a:r>
            <a:r>
              <a:rPr lang="ru-RU" sz="2800" dirty="0"/>
              <a:t> </a:t>
            </a:r>
            <a:r>
              <a:rPr lang="ru-RU" sz="2800" dirty="0" err="1"/>
              <a:t>Flask</a:t>
            </a:r>
            <a:endParaRPr lang="ru-RU" sz="2800" dirty="0"/>
          </a:p>
          <a:p>
            <a:pPr marL="342900" indent="-342900">
              <a:buFont typeface="+mj-lt"/>
              <a:buAutoNum type="arabicPeriod"/>
            </a:pPr>
            <a:r>
              <a:rPr lang="ru-RU" sz="2800" dirty="0"/>
              <a:t>Использование сразу двух СУБД в виде </a:t>
            </a:r>
            <a:r>
              <a:rPr lang="ru-RU" sz="2800" dirty="0" err="1"/>
              <a:t>SQLite</a:t>
            </a:r>
            <a:r>
              <a:rPr lang="ru-RU" sz="2800" dirty="0"/>
              <a:t> на клиенте и </a:t>
            </a:r>
            <a:r>
              <a:rPr lang="ru-RU" sz="2800" dirty="0" err="1"/>
              <a:t>MySQL</a:t>
            </a:r>
            <a:r>
              <a:rPr lang="ru-RU" sz="2800" dirty="0"/>
              <a:t> на сервере</a:t>
            </a:r>
          </a:p>
          <a:p>
            <a:pPr marL="342900" indent="-342900">
              <a:buFont typeface="+mj-lt"/>
              <a:buAutoNum type="arabicPeriod"/>
            </a:pPr>
            <a:r>
              <a:rPr lang="ru-RU" sz="2800" dirty="0"/>
              <a:t>Использование асинхронных функций типа </a:t>
            </a:r>
            <a:r>
              <a:rPr lang="ru-RU" sz="2800" dirty="0" err="1"/>
              <a:t>async-await</a:t>
            </a:r>
            <a:r>
              <a:rPr lang="ru-RU" sz="2800" dirty="0"/>
              <a:t> и таймеров в для распараллеливания действий в программе</a:t>
            </a:r>
          </a:p>
        </p:txBody>
      </p:sp>
      <p:sp>
        <p:nvSpPr>
          <p:cNvPr id="6" name="Управляющая кнопка: далее 5">
            <a:hlinkClick r:id="" action="ppaction://hlinkshowjump?jump=nextslide" highlightClick="1"/>
          </p:cNvPr>
          <p:cNvSpPr/>
          <p:nvPr/>
        </p:nvSpPr>
        <p:spPr>
          <a:xfrm>
            <a:off x="9936289" y="6017356"/>
            <a:ext cx="1224136" cy="504056"/>
          </a:xfrm>
          <a:prstGeom prst="actionButtonForwardNex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7" name="Управляющая кнопка: назад 6">
            <a:hlinkClick r:id="" action="ppaction://hlinkshowjump?jump=previousslide" highlightClick="1"/>
          </p:cNvPr>
          <p:cNvSpPr/>
          <p:nvPr/>
        </p:nvSpPr>
        <p:spPr>
          <a:xfrm>
            <a:off x="8640145" y="6017356"/>
            <a:ext cx="1224136" cy="504056"/>
          </a:xfrm>
          <a:prstGeom prst="actionButtonBackPreviou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954243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8210BFB4-ADC1-614B-8D10-53BAB951203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7788" y="914832"/>
            <a:ext cx="10230272" cy="5754528"/>
          </a:xfrm>
          <a:prstGeom prst="rect">
            <a:avLst/>
          </a:prstGeom>
        </p:spPr>
      </p:pic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21804" y="188640"/>
            <a:ext cx="11206980" cy="943398"/>
          </a:xfrm>
        </p:spPr>
        <p:txBody>
          <a:bodyPr>
            <a:normAutofit/>
          </a:bodyPr>
          <a:lstStyle/>
          <a:p>
            <a:r>
              <a:rPr lang="ru-RU" sz="4000" dirty="0"/>
              <a:t>Технологии </a:t>
            </a:r>
            <a:r>
              <a:rPr lang="en-US" sz="4000" dirty="0"/>
              <a:t>OpenCV </a:t>
            </a:r>
            <a:r>
              <a:rPr lang="ru-RU" sz="4000" dirty="0"/>
              <a:t>и </a:t>
            </a:r>
            <a:r>
              <a:rPr lang="en-US" sz="4000" dirty="0"/>
              <a:t>Tesseract OCR</a:t>
            </a:r>
            <a:endParaRPr lang="ru-RU" sz="4000" b="0" dirty="0">
              <a:solidFill>
                <a:schemeClr val="tx1"/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7" name="Управляющая кнопка: назад 6">
            <a:hlinkClick r:id="" action="ppaction://hlinkshowjump?jump=previousslide" highlightClick="1"/>
          </p:cNvPr>
          <p:cNvSpPr/>
          <p:nvPr/>
        </p:nvSpPr>
        <p:spPr>
          <a:xfrm>
            <a:off x="8640145" y="6017356"/>
            <a:ext cx="1224136" cy="504056"/>
          </a:xfrm>
          <a:prstGeom prst="actionButtonBackPreviou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6" name="Управляющая кнопка: далее 5">
            <a:hlinkClick r:id="" action="ppaction://hlinkshowjump?jump=nextslide" highlightClick="1"/>
          </p:cNvPr>
          <p:cNvSpPr/>
          <p:nvPr/>
        </p:nvSpPr>
        <p:spPr>
          <a:xfrm>
            <a:off x="9936289" y="6017356"/>
            <a:ext cx="1224136" cy="504056"/>
          </a:xfrm>
          <a:prstGeom prst="actionButtonForwardNex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57357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3B02FBBD-07F2-9846-859A-A1FB23D0C75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93"/>
            <a:ext cx="12188825" cy="6856214"/>
          </a:xfrm>
          <a:prstGeom prst="rect">
            <a:avLst/>
          </a:prstGeom>
        </p:spPr>
      </p:pic>
      <p:sp>
        <p:nvSpPr>
          <p:cNvPr id="7" name="Управляющая кнопка: назад 6">
            <a:hlinkClick r:id="" action="ppaction://hlinkshowjump?jump=previousslide" highlightClick="1"/>
            <a:extLst>
              <a:ext uri="{FF2B5EF4-FFF2-40B4-BE49-F238E27FC236}">
                <a16:creationId xmlns:a16="http://schemas.microsoft.com/office/drawing/2014/main" id="{09995FC0-F1CB-9549-A303-742FD4850D42}"/>
              </a:ext>
            </a:extLst>
          </p:cNvPr>
          <p:cNvSpPr/>
          <p:nvPr/>
        </p:nvSpPr>
        <p:spPr>
          <a:xfrm>
            <a:off x="8640145" y="6017356"/>
            <a:ext cx="1224136" cy="504056"/>
          </a:xfrm>
          <a:prstGeom prst="actionButtonBackPreviou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8" name="Управляющая кнопка: далее 7">
            <a:hlinkClick r:id="" action="ppaction://hlinkshowjump?jump=nextslide" highlightClick="1"/>
            <a:extLst>
              <a:ext uri="{FF2B5EF4-FFF2-40B4-BE49-F238E27FC236}">
                <a16:creationId xmlns:a16="http://schemas.microsoft.com/office/drawing/2014/main" id="{0444CB91-1B7F-224F-A1D1-6EBEE4EA9629}"/>
              </a:ext>
            </a:extLst>
          </p:cNvPr>
          <p:cNvSpPr/>
          <p:nvPr/>
        </p:nvSpPr>
        <p:spPr>
          <a:xfrm>
            <a:off x="9936289" y="6017356"/>
            <a:ext cx="1224136" cy="504056"/>
          </a:xfrm>
          <a:prstGeom prst="actionButtonForwardNex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60704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9A4D20A1-5811-6F4D-9573-5CC6AF57730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8853" y="1132038"/>
            <a:ext cx="7609284" cy="5468446"/>
          </a:xfrm>
          <a:prstGeom prst="rect">
            <a:avLst/>
          </a:prstGeom>
        </p:spPr>
      </p:pic>
      <p:sp>
        <p:nvSpPr>
          <p:cNvPr id="5" name="Заголовок 1">
            <a:extLst>
              <a:ext uri="{FF2B5EF4-FFF2-40B4-BE49-F238E27FC236}">
                <a16:creationId xmlns:a16="http://schemas.microsoft.com/office/drawing/2014/main" id="{38489537-76AA-EA47-A760-BD5F839EB0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1804" y="188640"/>
            <a:ext cx="10585176" cy="943398"/>
          </a:xfrm>
        </p:spPr>
        <p:txBody>
          <a:bodyPr>
            <a:normAutofit/>
          </a:bodyPr>
          <a:lstStyle/>
          <a:p>
            <a:r>
              <a:rPr lang="ru-RU" sz="4000" b="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Пример </a:t>
            </a:r>
            <a:r>
              <a:rPr lang="en-US" sz="4000" b="0" dirty="0" err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Flesk</a:t>
            </a:r>
            <a:r>
              <a:rPr lang="en-US" sz="4000" b="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ru-RU" sz="4000" dirty="0"/>
              <a:t>REST API </a:t>
            </a:r>
            <a:endParaRPr lang="ru-RU" sz="4000" b="0" dirty="0">
              <a:solidFill>
                <a:schemeClr val="tx1"/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7" name="Управляющая кнопка: назад 6">
            <a:hlinkClick r:id="" action="ppaction://hlinkshowjump?jump=previousslide" highlightClick="1"/>
            <a:extLst>
              <a:ext uri="{FF2B5EF4-FFF2-40B4-BE49-F238E27FC236}">
                <a16:creationId xmlns:a16="http://schemas.microsoft.com/office/drawing/2014/main" id="{0A2CE8D2-50CE-A040-BB8A-247D848C4131}"/>
              </a:ext>
            </a:extLst>
          </p:cNvPr>
          <p:cNvSpPr/>
          <p:nvPr/>
        </p:nvSpPr>
        <p:spPr>
          <a:xfrm>
            <a:off x="8640145" y="6017356"/>
            <a:ext cx="1224136" cy="504056"/>
          </a:xfrm>
          <a:prstGeom prst="actionButtonBackPreviou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8" name="Управляющая кнопка: далее 7">
            <a:hlinkClick r:id="" action="ppaction://hlinkshowjump?jump=nextslide" highlightClick="1"/>
            <a:extLst>
              <a:ext uri="{FF2B5EF4-FFF2-40B4-BE49-F238E27FC236}">
                <a16:creationId xmlns:a16="http://schemas.microsoft.com/office/drawing/2014/main" id="{01E19959-EBEB-DB49-8A3E-5B801D88C335}"/>
              </a:ext>
            </a:extLst>
          </p:cNvPr>
          <p:cNvSpPr/>
          <p:nvPr/>
        </p:nvSpPr>
        <p:spPr>
          <a:xfrm>
            <a:off x="9936289" y="6017356"/>
            <a:ext cx="1224136" cy="504056"/>
          </a:xfrm>
          <a:prstGeom prst="actionButtonForwardNex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487533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21804" y="188640"/>
            <a:ext cx="11206980" cy="943398"/>
          </a:xfrm>
        </p:spPr>
        <p:txBody>
          <a:bodyPr>
            <a:normAutofit/>
          </a:bodyPr>
          <a:lstStyle/>
          <a:p>
            <a:r>
              <a:rPr lang="ru-RU" sz="4000" b="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Результаты </a:t>
            </a:r>
            <a:r>
              <a:rPr lang="ru-RU" sz="4000" dirty="0">
                <a:latin typeface="Helvetica" panose="020B0604020202020204" pitchFamily="34" charset="0"/>
                <a:cs typeface="Helvetica" panose="020B0604020202020204" pitchFamily="34" charset="0"/>
              </a:rPr>
              <a:t>выполнения проекта</a:t>
            </a:r>
            <a:endParaRPr lang="ru-RU" sz="4000" b="0" dirty="0">
              <a:solidFill>
                <a:schemeClr val="tx1"/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621804" y="1470148"/>
            <a:ext cx="10225136" cy="4191000"/>
          </a:xfrm>
        </p:spPr>
        <p:txBody>
          <a:bodyPr>
            <a:normAutofit/>
          </a:bodyPr>
          <a:lstStyle/>
          <a:p>
            <a:pPr marL="45720" indent="0">
              <a:buNone/>
            </a:pPr>
            <a:r>
              <a:rPr lang="ru-RU" sz="2500" dirty="0"/>
              <a:t>В ходе разработки программы были получены и усовершенствованы навыки работы со следующими составляющими</a:t>
            </a:r>
            <a:r>
              <a:rPr lang="en-US" sz="2500" dirty="0"/>
              <a:t>:</a:t>
            </a:r>
            <a:endParaRPr lang="ru-RU" sz="2500" dirty="0"/>
          </a:p>
          <a:p>
            <a:pPr marL="388620" indent="-342900"/>
            <a:r>
              <a:rPr lang="ru-RU" sz="2500" dirty="0"/>
              <a:t>ЯП С</a:t>
            </a:r>
            <a:r>
              <a:rPr lang="en-US" sz="2500" dirty="0"/>
              <a:t>#</a:t>
            </a:r>
            <a:r>
              <a:rPr lang="ru-RU" sz="2500" dirty="0"/>
              <a:t>/</a:t>
            </a:r>
            <a:r>
              <a:rPr lang="en-US" sz="2500" dirty="0"/>
              <a:t>WPF;</a:t>
            </a:r>
            <a:endParaRPr lang="ru-RU" sz="2500" dirty="0"/>
          </a:p>
          <a:p>
            <a:pPr marL="388620" indent="-342900"/>
            <a:r>
              <a:rPr lang="ru-RU" sz="2500" dirty="0"/>
              <a:t>СУБД </a:t>
            </a:r>
            <a:r>
              <a:rPr lang="en-US" sz="2500" dirty="0"/>
              <a:t>SQLite3 </a:t>
            </a:r>
            <a:r>
              <a:rPr lang="ru-RU" sz="2500" dirty="0"/>
              <a:t>и </a:t>
            </a:r>
            <a:r>
              <a:rPr lang="en-US" sz="2500" dirty="0"/>
              <a:t>MySQL;</a:t>
            </a:r>
            <a:endParaRPr lang="ru-RU" sz="2500" dirty="0"/>
          </a:p>
          <a:p>
            <a:pPr marL="388620" indent="-342900"/>
            <a:r>
              <a:rPr lang="ru-RU" sz="2500" dirty="0"/>
              <a:t>Технологиями </a:t>
            </a:r>
            <a:r>
              <a:rPr lang="en-US" sz="2500" dirty="0"/>
              <a:t>OpenCV, Tesseract OCR  </a:t>
            </a:r>
            <a:r>
              <a:rPr lang="ru-RU" sz="2500" dirty="0"/>
              <a:t>и </a:t>
            </a:r>
            <a:r>
              <a:rPr lang="en-US" sz="2500" dirty="0"/>
              <a:t>Flask API.</a:t>
            </a:r>
            <a:endParaRPr lang="ru-RU" sz="2500" dirty="0"/>
          </a:p>
          <a:p>
            <a:pPr marL="45720" indent="0">
              <a:buNone/>
            </a:pPr>
            <a:r>
              <a:rPr lang="ru-RU" sz="2500" dirty="0"/>
              <a:t>Цели и задачи, поставленные при выполнении курсового проекта, выполнены с соблюдением всех предъявленных требований</a:t>
            </a:r>
            <a:r>
              <a:rPr lang="en-US" sz="2500" dirty="0"/>
              <a:t> </a:t>
            </a:r>
            <a:r>
              <a:rPr lang="ru-RU" sz="2500" dirty="0"/>
              <a:t>в установленные сроки</a:t>
            </a:r>
            <a:r>
              <a:rPr lang="en-US" sz="2500" dirty="0"/>
              <a:t>. </a:t>
            </a:r>
            <a:endParaRPr lang="ru-RU" sz="2500" dirty="0"/>
          </a:p>
          <a:p>
            <a:pPr marL="45720" indent="0">
              <a:buNone/>
            </a:pPr>
            <a:endParaRPr lang="ru-RU" sz="2500" dirty="0">
              <a:solidFill>
                <a:schemeClr val="tx1"/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6" name="Управляющая кнопка: далее 5">
            <a:hlinkClick r:id="" action="ppaction://hlinkshowjump?jump=nextslide" highlightClick="1"/>
          </p:cNvPr>
          <p:cNvSpPr/>
          <p:nvPr/>
        </p:nvSpPr>
        <p:spPr>
          <a:xfrm>
            <a:off x="9936289" y="6017356"/>
            <a:ext cx="1224136" cy="504056"/>
          </a:xfrm>
          <a:prstGeom prst="actionButtonForwardNex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7" name="Управляющая кнопка: назад 6">
            <a:hlinkClick r:id="" action="ppaction://hlinkshowjump?jump=previousslide" highlightClick="1"/>
          </p:cNvPr>
          <p:cNvSpPr/>
          <p:nvPr/>
        </p:nvSpPr>
        <p:spPr>
          <a:xfrm>
            <a:off x="8640145" y="6017356"/>
            <a:ext cx="1224136" cy="504056"/>
          </a:xfrm>
          <a:prstGeom prst="actionButtonBackPreviou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52868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0" y="2564904"/>
            <a:ext cx="11278988" cy="1224136"/>
          </a:xfrm>
        </p:spPr>
        <p:txBody>
          <a:bodyPr>
            <a:normAutofit/>
          </a:bodyPr>
          <a:lstStyle/>
          <a:p>
            <a:pPr marL="45720" indent="0" algn="ctr">
              <a:buNone/>
            </a:pPr>
            <a:r>
              <a:rPr lang="ru-RU" sz="72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Спасибо </a:t>
            </a:r>
            <a:r>
              <a:rPr lang="ru-RU" sz="720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за внимание</a:t>
            </a:r>
            <a:endParaRPr lang="ru-RU" sz="7200" dirty="0">
              <a:solidFill>
                <a:schemeClr val="tx1"/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209149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Заголовок 1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4000" b="0" dirty="0">
                <a:solidFill>
                  <a:schemeClr val="tx1"/>
                </a:solidFill>
                <a:latin typeface="Helvetica"/>
                <a:cs typeface="Helvetica"/>
              </a:rPr>
              <a:t>Содержание</a:t>
            </a:r>
          </a:p>
        </p:txBody>
      </p:sp>
      <p:sp>
        <p:nvSpPr>
          <p:cNvPr id="14" name="Объект 13"/>
          <p:cNvSpPr>
            <a:spLocks noGrp="1"/>
          </p:cNvSpPr>
          <p:nvPr>
            <p:ph idx="1"/>
          </p:nvPr>
        </p:nvSpPr>
        <p:spPr>
          <a:xfrm>
            <a:off x="852899" y="1916832"/>
            <a:ext cx="7128792" cy="4100524"/>
          </a:xfrm>
        </p:spPr>
        <p:txBody>
          <a:bodyPr>
            <a:normAutofit fontScale="92500" lnSpcReduction="10000"/>
          </a:bodyPr>
          <a:lstStyle/>
          <a:p>
            <a:pPr marL="342900" indent="-342900">
              <a:lnSpc>
                <a:spcPct val="100000"/>
              </a:lnSpc>
              <a:spcBef>
                <a:spcPts val="0"/>
              </a:spcBef>
              <a:buClrTx/>
              <a:buSzTx/>
            </a:pPr>
            <a:r>
              <a:rPr lang="ru-RU" sz="2400" dirty="0">
                <a:solidFill>
                  <a:srgbClr val="000000"/>
                </a:solidFill>
                <a:latin typeface="Helvetica"/>
                <a:cs typeface="Helvetica"/>
                <a:hlinkClick r:id="rId2" action="ppaction://hlinksldjump"/>
              </a:rPr>
              <a:t>Цели курсового проекта</a:t>
            </a:r>
            <a:endParaRPr lang="ru-RU" sz="2400" dirty="0">
              <a:solidFill>
                <a:srgbClr val="000000"/>
              </a:solidFill>
              <a:latin typeface="Helvetica"/>
              <a:cs typeface="Helvetica"/>
            </a:endParaRPr>
          </a:p>
          <a:p>
            <a:pPr marL="342900" indent="-342900">
              <a:lnSpc>
                <a:spcPct val="100000"/>
              </a:lnSpc>
              <a:spcBef>
                <a:spcPts val="0"/>
              </a:spcBef>
              <a:buClrTx/>
              <a:buSzTx/>
            </a:pPr>
            <a:r>
              <a:rPr lang="ru-RU" sz="2400" dirty="0">
                <a:solidFill>
                  <a:srgbClr val="000000"/>
                </a:solidFill>
                <a:latin typeface="Helvetica"/>
                <a:cs typeface="Helvetica"/>
                <a:hlinkClick r:id="rId3" action="ppaction://hlinksldjump"/>
              </a:rPr>
              <a:t>Задачи курсового проекта</a:t>
            </a:r>
            <a:endParaRPr lang="ru-RU" sz="2400" dirty="0">
              <a:solidFill>
                <a:srgbClr val="000000"/>
              </a:solidFill>
              <a:latin typeface="Helvetica"/>
              <a:cs typeface="Helvetica"/>
            </a:endParaRPr>
          </a:p>
          <a:p>
            <a:pPr marL="342900" indent="-342900">
              <a:lnSpc>
                <a:spcPct val="100000"/>
              </a:lnSpc>
              <a:spcBef>
                <a:spcPts val="0"/>
              </a:spcBef>
              <a:buClrTx/>
              <a:buSzTx/>
            </a:pPr>
            <a:r>
              <a:rPr lang="ru-RU" sz="2400" dirty="0">
                <a:solidFill>
                  <a:srgbClr val="000000"/>
                </a:solidFill>
                <a:latin typeface="Helvetica"/>
                <a:cs typeface="Helvetica"/>
                <a:hlinkClick r:id="rId4" action="ppaction://hlinksldjump"/>
              </a:rPr>
              <a:t>Общая архитектура проекта</a:t>
            </a:r>
            <a:endParaRPr lang="ru-RU" sz="2400" dirty="0">
              <a:solidFill>
                <a:srgbClr val="000000"/>
              </a:solidFill>
              <a:latin typeface="Helvetica"/>
              <a:cs typeface="Helvetica"/>
            </a:endParaRPr>
          </a:p>
          <a:p>
            <a:pPr marL="342900" indent="-342900">
              <a:lnSpc>
                <a:spcPct val="100000"/>
              </a:lnSpc>
              <a:spcBef>
                <a:spcPts val="0"/>
              </a:spcBef>
              <a:buClrTx/>
              <a:buSzTx/>
            </a:pPr>
            <a:r>
              <a:rPr lang="ru-RU" sz="2400" dirty="0">
                <a:latin typeface="Helvetica" panose="020B0604020202020204" pitchFamily="34" charset="0"/>
                <a:cs typeface="Helvetica" panose="020B0604020202020204" pitchFamily="34" charset="0"/>
                <a:hlinkClick r:id="rId5" action="ppaction://hlinksldjump"/>
              </a:rPr>
              <a:t>Контекстная функциональная диаграмма</a:t>
            </a:r>
            <a:endParaRPr lang="en-US" sz="2400" dirty="0"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pPr marL="342900" indent="-342900">
              <a:lnSpc>
                <a:spcPct val="100000"/>
              </a:lnSpc>
              <a:spcBef>
                <a:spcPts val="0"/>
              </a:spcBef>
              <a:buClrTx/>
              <a:buSzTx/>
            </a:pPr>
            <a:r>
              <a:rPr lang="ru-RU" sz="2400" dirty="0">
                <a:latin typeface="Helvetica" panose="020B0604020202020204" pitchFamily="34" charset="0"/>
                <a:cs typeface="Helvetica" panose="020B0604020202020204" pitchFamily="34" charset="0"/>
                <a:hlinkClick r:id="rId6" action="ppaction://hlinksldjump"/>
              </a:rPr>
              <a:t>Контекстная диаграмма потоков данных</a:t>
            </a:r>
            <a:endParaRPr lang="en-US" sz="2400" dirty="0"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pPr marL="342900" indent="-342900">
              <a:lnSpc>
                <a:spcPct val="100000"/>
              </a:lnSpc>
              <a:spcBef>
                <a:spcPts val="0"/>
              </a:spcBef>
              <a:buClrTx/>
              <a:buSzTx/>
            </a:pPr>
            <a:r>
              <a:rPr lang="ru-RU" sz="2400" dirty="0">
                <a:latin typeface="Helvetica" panose="020B0604020202020204" pitchFamily="34" charset="0"/>
                <a:cs typeface="Helvetica" panose="020B0604020202020204" pitchFamily="34" charset="0"/>
                <a:hlinkClick r:id="rId7" action="ppaction://hlinksldjump"/>
              </a:rPr>
              <a:t>Детализированная диаграмма потоков данных</a:t>
            </a:r>
            <a:endParaRPr lang="en-US" sz="2400" dirty="0"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pPr marL="342900" indent="-342900">
              <a:lnSpc>
                <a:spcPct val="100000"/>
              </a:lnSpc>
              <a:spcBef>
                <a:spcPts val="0"/>
              </a:spcBef>
              <a:buClrTx/>
              <a:buSzTx/>
            </a:pPr>
            <a:r>
              <a:rPr lang="ru-RU" sz="2400" dirty="0">
                <a:latin typeface="Helvetica" panose="020B0604020202020204" pitchFamily="34" charset="0"/>
                <a:cs typeface="Helvetica" panose="020B0604020202020204" pitchFamily="34" charset="0"/>
                <a:hlinkClick r:id="rId8" action="ppaction://hlinksldjump"/>
              </a:rPr>
              <a:t>Архитектура БД</a:t>
            </a:r>
            <a:endParaRPr lang="ru-RU" sz="2400" dirty="0"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pPr marL="342900" indent="-342900">
              <a:lnSpc>
                <a:spcPct val="100000"/>
              </a:lnSpc>
              <a:spcBef>
                <a:spcPts val="0"/>
              </a:spcBef>
              <a:buClrTx/>
              <a:buSzTx/>
            </a:pPr>
            <a:r>
              <a:rPr lang="ru-RU" sz="2400" dirty="0">
                <a:latin typeface="Helvetica" panose="020B0604020202020204" pitchFamily="34" charset="0"/>
                <a:cs typeface="Helvetica" panose="020B0604020202020204" pitchFamily="34" charset="0"/>
                <a:hlinkClick r:id="rId9" action="ppaction://hlinksldjump"/>
              </a:rPr>
              <a:t>Интерфейс программы</a:t>
            </a:r>
            <a:endParaRPr lang="ru-RU" sz="2400" dirty="0"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pPr marL="342900" indent="-342900">
              <a:lnSpc>
                <a:spcPct val="100000"/>
              </a:lnSpc>
              <a:spcBef>
                <a:spcPts val="0"/>
              </a:spcBef>
              <a:buClrTx/>
              <a:buSzTx/>
            </a:pPr>
            <a:r>
              <a:rPr lang="ru-RU" sz="2400" dirty="0">
                <a:latin typeface="Helvetica" panose="020B0604020202020204" pitchFamily="34" charset="0"/>
                <a:cs typeface="Helvetica" panose="020B0604020202020204" pitchFamily="34" charset="0"/>
                <a:hlinkClick r:id="rId10" action="ppaction://hlinksldjump"/>
              </a:rPr>
              <a:t>Достоинства проекта</a:t>
            </a:r>
            <a:endParaRPr lang="ru-RU" sz="2400" dirty="0"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pPr marL="342900" indent="-342900">
              <a:lnSpc>
                <a:spcPct val="100000"/>
              </a:lnSpc>
              <a:spcBef>
                <a:spcPts val="0"/>
              </a:spcBef>
              <a:buClrTx/>
              <a:buSzTx/>
            </a:pPr>
            <a:r>
              <a:rPr lang="ru-RU" sz="2400" dirty="0">
                <a:latin typeface="Helvetica" panose="020B0604020202020204" pitchFamily="34" charset="0"/>
                <a:cs typeface="Helvetica" panose="020B0604020202020204" pitchFamily="34" charset="0"/>
                <a:hlinkClick r:id="rId11" action="ppaction://hlinksldjump"/>
              </a:rPr>
              <a:t>Технологии </a:t>
            </a:r>
            <a:r>
              <a:rPr lang="ru-RU" sz="2400" dirty="0" err="1">
                <a:latin typeface="Helvetica" panose="020B0604020202020204" pitchFamily="34" charset="0"/>
                <a:cs typeface="Helvetica" panose="020B0604020202020204" pitchFamily="34" charset="0"/>
                <a:hlinkClick r:id="rId11" action="ppaction://hlinksldjump"/>
              </a:rPr>
              <a:t>OpenCV</a:t>
            </a:r>
            <a:r>
              <a:rPr lang="ru-RU" sz="2400" dirty="0">
                <a:latin typeface="Helvetica" panose="020B0604020202020204" pitchFamily="34" charset="0"/>
                <a:cs typeface="Helvetica" panose="020B0604020202020204" pitchFamily="34" charset="0"/>
                <a:hlinkClick r:id="rId11" action="ppaction://hlinksldjump"/>
              </a:rPr>
              <a:t> и </a:t>
            </a:r>
            <a:r>
              <a:rPr lang="ru-RU" sz="2400" dirty="0" err="1">
                <a:latin typeface="Helvetica" panose="020B0604020202020204" pitchFamily="34" charset="0"/>
                <a:cs typeface="Helvetica" panose="020B0604020202020204" pitchFamily="34" charset="0"/>
                <a:hlinkClick r:id="rId11" action="ppaction://hlinksldjump"/>
              </a:rPr>
              <a:t>Tesseract</a:t>
            </a:r>
            <a:r>
              <a:rPr lang="ru-RU" sz="2400" dirty="0">
                <a:latin typeface="Helvetica" panose="020B0604020202020204" pitchFamily="34" charset="0"/>
                <a:cs typeface="Helvetica" panose="020B0604020202020204" pitchFamily="34" charset="0"/>
                <a:hlinkClick r:id="rId11" action="ppaction://hlinksldjump"/>
              </a:rPr>
              <a:t> OCR</a:t>
            </a:r>
            <a:endParaRPr lang="ru-RU" sz="2400" dirty="0"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pPr marL="342900" indent="-342900">
              <a:lnSpc>
                <a:spcPct val="100000"/>
              </a:lnSpc>
              <a:spcBef>
                <a:spcPts val="0"/>
              </a:spcBef>
              <a:buClrTx/>
              <a:buSzTx/>
            </a:pPr>
            <a:r>
              <a:rPr lang="ru-RU" sz="2400" dirty="0">
                <a:latin typeface="Helvetica" panose="020B0604020202020204" pitchFamily="34" charset="0"/>
                <a:cs typeface="Helvetica" panose="020B0604020202020204" pitchFamily="34" charset="0"/>
                <a:hlinkClick r:id="rId12" action="ppaction://hlinksldjump"/>
              </a:rPr>
              <a:t>Пример </a:t>
            </a:r>
            <a:r>
              <a:rPr lang="en-US" sz="2400" dirty="0" err="1">
                <a:latin typeface="Helvetica" panose="020B0604020202020204" pitchFamily="34" charset="0"/>
                <a:cs typeface="Helvetica" panose="020B0604020202020204" pitchFamily="34" charset="0"/>
                <a:hlinkClick r:id="rId12" action="ppaction://hlinksldjump"/>
              </a:rPr>
              <a:t>Flesk</a:t>
            </a:r>
            <a:r>
              <a:rPr lang="en-US" sz="2400" dirty="0">
                <a:latin typeface="Helvetica" panose="020B0604020202020204" pitchFamily="34" charset="0"/>
                <a:cs typeface="Helvetica" panose="020B0604020202020204" pitchFamily="34" charset="0"/>
                <a:hlinkClick r:id="rId12" action="ppaction://hlinksldjump"/>
              </a:rPr>
              <a:t> REST API</a:t>
            </a:r>
            <a:endParaRPr lang="ru-RU" sz="2400" dirty="0"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pPr marL="342900" indent="-342900">
              <a:lnSpc>
                <a:spcPct val="100000"/>
              </a:lnSpc>
              <a:spcBef>
                <a:spcPts val="0"/>
              </a:spcBef>
              <a:buClrTx/>
              <a:buSzTx/>
            </a:pPr>
            <a:r>
              <a:rPr lang="ru-RU" sz="2400" dirty="0">
                <a:latin typeface="Helvetica" panose="020B0604020202020204" pitchFamily="34" charset="0"/>
                <a:cs typeface="Helvetica" panose="020B0604020202020204" pitchFamily="34" charset="0"/>
                <a:hlinkClick r:id="rId13" action="ppaction://hlinksldjump"/>
              </a:rPr>
              <a:t>Результаты выполнения проекта</a:t>
            </a:r>
            <a:endParaRPr lang="ru-RU" sz="2400" dirty="0"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buClrTx/>
              <a:buSzTx/>
              <a:buNone/>
            </a:pPr>
            <a:endParaRPr lang="ru-RU" dirty="0">
              <a:solidFill>
                <a:srgbClr val="000000"/>
              </a:solidFill>
              <a:latin typeface="Helvetica"/>
              <a:cs typeface="Helvetica"/>
            </a:endParaRPr>
          </a:p>
        </p:txBody>
      </p:sp>
      <p:sp>
        <p:nvSpPr>
          <p:cNvPr id="6" name="Управляющая кнопка: далее 5">
            <a:hlinkClick r:id="" action="ppaction://hlinkshowjump?jump=nextslide" highlightClick="1"/>
          </p:cNvPr>
          <p:cNvSpPr/>
          <p:nvPr/>
        </p:nvSpPr>
        <p:spPr>
          <a:xfrm>
            <a:off x="9936289" y="6017356"/>
            <a:ext cx="1224136" cy="504056"/>
          </a:xfrm>
          <a:prstGeom prst="actionButtonForwardNex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7" name="Управляющая кнопка: назад 6">
            <a:hlinkClick r:id="" action="ppaction://hlinkshowjump?jump=previousslide" highlightClick="1"/>
          </p:cNvPr>
          <p:cNvSpPr/>
          <p:nvPr/>
        </p:nvSpPr>
        <p:spPr>
          <a:xfrm>
            <a:off x="8640145" y="6017356"/>
            <a:ext cx="1224136" cy="504056"/>
          </a:xfrm>
          <a:prstGeom prst="actionButtonBackPreviou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372313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z="4400" dirty="0">
                <a:solidFill>
                  <a:srgbClr val="000000"/>
                </a:solidFill>
                <a:latin typeface="Helvetica"/>
                <a:cs typeface="Helvetica"/>
              </a:rPr>
              <a:t>Цели курсового проекта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1261543" y="1828801"/>
            <a:ext cx="9369373" cy="4351337"/>
          </a:xfrm>
        </p:spPr>
        <p:txBody>
          <a:bodyPr>
            <a:normAutofit/>
          </a:bodyPr>
          <a:lstStyle/>
          <a:p>
            <a:r>
              <a:rPr lang="ru-RU" sz="2500" dirty="0">
                <a:latin typeface="Helvetica"/>
                <a:cs typeface="Helvetica"/>
              </a:rPr>
              <a:t>Целью курсового проекта является получение и последующая обработка данных об изменении расписания Колледжа Информатики и Программирования для оперативного информирования студентов</a:t>
            </a:r>
          </a:p>
        </p:txBody>
      </p:sp>
      <p:sp>
        <p:nvSpPr>
          <p:cNvPr id="6" name="Управляющая кнопка: далее 5">
            <a:hlinkClick r:id="" action="ppaction://hlinkshowjump?jump=nextslide" highlightClick="1"/>
          </p:cNvPr>
          <p:cNvSpPr/>
          <p:nvPr/>
        </p:nvSpPr>
        <p:spPr>
          <a:xfrm>
            <a:off x="9936289" y="6017356"/>
            <a:ext cx="1224136" cy="504056"/>
          </a:xfrm>
          <a:prstGeom prst="actionButtonForwardNex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7" name="Управляющая кнопка: назад 6">
            <a:hlinkClick r:id="" action="ppaction://hlinkshowjump?jump=previousslide" highlightClick="1"/>
          </p:cNvPr>
          <p:cNvSpPr/>
          <p:nvPr/>
        </p:nvSpPr>
        <p:spPr>
          <a:xfrm>
            <a:off x="8640145" y="6017356"/>
            <a:ext cx="1224136" cy="504056"/>
          </a:xfrm>
          <a:prstGeom prst="actionButtonBackPreviou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647751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b="0" dirty="0">
                <a:solidFill>
                  <a:srgbClr val="000000"/>
                </a:solidFill>
                <a:latin typeface="Helvetica"/>
                <a:cs typeface="Helvetica"/>
              </a:rPr>
              <a:t>Задачи курсового проекта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1261543" y="1828801"/>
            <a:ext cx="9369373" cy="4351337"/>
          </a:xfrm>
        </p:spPr>
        <p:txBody>
          <a:bodyPr>
            <a:normAutofit/>
          </a:bodyPr>
          <a:lstStyle/>
          <a:p>
            <a:pPr marL="342900" lvl="0" indent="-342900">
              <a:buFont typeface="+mj-lt"/>
              <a:buAutoNum type="arabicPeriod"/>
            </a:pPr>
            <a:r>
              <a:rPr lang="ru-RU" sz="2500" dirty="0"/>
              <a:t>Определить источник данных для обработки</a:t>
            </a:r>
          </a:p>
          <a:p>
            <a:pPr marL="342900" lvl="0" indent="-342900">
              <a:buFont typeface="+mj-lt"/>
              <a:buAutoNum type="arabicPeriod"/>
            </a:pPr>
            <a:r>
              <a:rPr lang="ru-RU" sz="2500" dirty="0"/>
              <a:t>Определить способ обработки данных</a:t>
            </a:r>
          </a:p>
          <a:p>
            <a:pPr marL="342900" lvl="0" indent="-342900">
              <a:buFont typeface="+mj-lt"/>
              <a:buAutoNum type="arabicPeriod"/>
            </a:pPr>
            <a:r>
              <a:rPr lang="ru-RU" sz="2500" dirty="0"/>
              <a:t>Выбрать </a:t>
            </a:r>
            <a:r>
              <a:rPr lang="en-US" sz="2500" dirty="0"/>
              <a:t>SMS-</a:t>
            </a:r>
            <a:r>
              <a:rPr lang="ru-RU" sz="2500" dirty="0" err="1"/>
              <a:t>гейт</a:t>
            </a:r>
            <a:r>
              <a:rPr lang="ru-RU" sz="2500" dirty="0"/>
              <a:t> для отправки оповещений</a:t>
            </a:r>
            <a:endParaRPr lang="en-US" sz="2500" dirty="0"/>
          </a:p>
          <a:p>
            <a:pPr marL="342900" lvl="0" indent="-342900">
              <a:buFont typeface="+mj-lt"/>
              <a:buAutoNum type="arabicPeriod"/>
            </a:pPr>
            <a:r>
              <a:rPr lang="ru-RU" sz="2500" dirty="0"/>
              <a:t>Выбрать способ</a:t>
            </a:r>
            <a:r>
              <a:rPr lang="en-US" sz="2500" dirty="0"/>
              <a:t> </a:t>
            </a:r>
            <a:r>
              <a:rPr lang="ru-RU" sz="2500" dirty="0"/>
              <a:t>взаимодействия между модулями программы</a:t>
            </a:r>
            <a:endParaRPr lang="en-US" sz="2500" dirty="0"/>
          </a:p>
        </p:txBody>
      </p:sp>
      <p:sp>
        <p:nvSpPr>
          <p:cNvPr id="6" name="Управляющая кнопка: далее 5">
            <a:hlinkClick r:id="" action="ppaction://hlinkshowjump?jump=nextslide" highlightClick="1"/>
          </p:cNvPr>
          <p:cNvSpPr/>
          <p:nvPr/>
        </p:nvSpPr>
        <p:spPr>
          <a:xfrm>
            <a:off x="9936289" y="6017356"/>
            <a:ext cx="1224136" cy="504056"/>
          </a:xfrm>
          <a:prstGeom prst="actionButtonForwardNex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7" name="Управляющая кнопка: назад 6">
            <a:hlinkClick r:id="" action="ppaction://hlinkshowjump?jump=previousslide" highlightClick="1"/>
          </p:cNvPr>
          <p:cNvSpPr/>
          <p:nvPr/>
        </p:nvSpPr>
        <p:spPr>
          <a:xfrm>
            <a:off x="8640145" y="6017356"/>
            <a:ext cx="1224136" cy="504056"/>
          </a:xfrm>
          <a:prstGeom prst="actionButtonBackPreviou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497739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F07EB76-28BC-6E41-BD18-7557CB9FC1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Общая архитектура проекта</a:t>
            </a: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110F4FDD-FA28-2946-9BBA-210CB44A6FA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02124" y="1691321"/>
            <a:ext cx="3926866" cy="5013177"/>
          </a:xfrm>
          <a:prstGeom prst="rect">
            <a:avLst/>
          </a:prstGeom>
        </p:spPr>
      </p:pic>
      <p:sp>
        <p:nvSpPr>
          <p:cNvPr id="7" name="Управляющая кнопка: далее 6">
            <a:hlinkClick r:id="" action="ppaction://hlinkshowjump?jump=nextslide" highlightClick="1"/>
            <a:extLst>
              <a:ext uri="{FF2B5EF4-FFF2-40B4-BE49-F238E27FC236}">
                <a16:creationId xmlns:a16="http://schemas.microsoft.com/office/drawing/2014/main" id="{A0D524BB-CDD3-144A-9D6F-1646D8AA83D9}"/>
              </a:ext>
            </a:extLst>
          </p:cNvPr>
          <p:cNvSpPr/>
          <p:nvPr/>
        </p:nvSpPr>
        <p:spPr>
          <a:xfrm>
            <a:off x="9936289" y="6017356"/>
            <a:ext cx="1224136" cy="504056"/>
          </a:xfrm>
          <a:prstGeom prst="actionButtonForwardNex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8" name="Управляющая кнопка: назад 7">
            <a:hlinkClick r:id="" action="ppaction://hlinkshowjump?jump=previousslide" highlightClick="1"/>
            <a:extLst>
              <a:ext uri="{FF2B5EF4-FFF2-40B4-BE49-F238E27FC236}">
                <a16:creationId xmlns:a16="http://schemas.microsoft.com/office/drawing/2014/main" id="{B08DEB98-CD85-D549-A1E0-94BAEF1C3F3D}"/>
              </a:ext>
            </a:extLst>
          </p:cNvPr>
          <p:cNvSpPr/>
          <p:nvPr/>
        </p:nvSpPr>
        <p:spPr>
          <a:xfrm>
            <a:off x="8640145" y="6017356"/>
            <a:ext cx="1224136" cy="504056"/>
          </a:xfrm>
          <a:prstGeom prst="actionButtonBackPreviou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2451165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60017CA9-2CB8-3941-A89C-60A68A1D1B1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3772" y="1151285"/>
            <a:ext cx="10506768" cy="5305743"/>
          </a:xfrm>
          <a:prstGeom prst="rect">
            <a:avLst/>
          </a:prstGeom>
        </p:spPr>
      </p:pic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21804" y="188640"/>
            <a:ext cx="11206980" cy="943398"/>
          </a:xfrm>
        </p:spPr>
        <p:txBody>
          <a:bodyPr>
            <a:normAutofit/>
          </a:bodyPr>
          <a:lstStyle/>
          <a:p>
            <a:r>
              <a:rPr lang="ru-RU" sz="4000" dirty="0">
                <a:latin typeface="Helvetica" panose="020B0604020202020204" pitchFamily="34" charset="0"/>
                <a:cs typeface="Helvetica" panose="020B0604020202020204" pitchFamily="34" charset="0"/>
              </a:rPr>
              <a:t>Контекстная функциональная диаграмма</a:t>
            </a:r>
            <a:endParaRPr lang="ru-RU" sz="4000" b="0" dirty="0">
              <a:solidFill>
                <a:schemeClr val="tx1"/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7" name="Управляющая кнопка: далее 6">
            <a:hlinkClick r:id="" action="ppaction://hlinkshowjump?jump=nextslide" highlightClick="1"/>
          </p:cNvPr>
          <p:cNvSpPr/>
          <p:nvPr/>
        </p:nvSpPr>
        <p:spPr>
          <a:xfrm>
            <a:off x="9936289" y="6017356"/>
            <a:ext cx="1224136" cy="504056"/>
          </a:xfrm>
          <a:prstGeom prst="actionButtonForwardNex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8" name="Управляющая кнопка: назад 7">
            <a:hlinkClick r:id="" action="ppaction://hlinkshowjump?jump=previousslide" highlightClick="1"/>
          </p:cNvPr>
          <p:cNvSpPr/>
          <p:nvPr/>
        </p:nvSpPr>
        <p:spPr>
          <a:xfrm>
            <a:off x="8640145" y="6017356"/>
            <a:ext cx="1224136" cy="504056"/>
          </a:xfrm>
          <a:prstGeom prst="actionButtonBackPreviou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885144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21804" y="188640"/>
            <a:ext cx="11206980" cy="943398"/>
          </a:xfrm>
        </p:spPr>
        <p:txBody>
          <a:bodyPr>
            <a:normAutofit/>
          </a:bodyPr>
          <a:lstStyle/>
          <a:p>
            <a:r>
              <a:rPr lang="ru-RU" sz="4000" dirty="0">
                <a:latin typeface="Helvetica" panose="020B0604020202020204" pitchFamily="34" charset="0"/>
                <a:cs typeface="Helvetica" panose="020B0604020202020204" pitchFamily="34" charset="0"/>
              </a:rPr>
              <a:t>Контекстная диаграмма потоков данных</a:t>
            </a:r>
            <a:endParaRPr lang="ru-RU" sz="4000" b="0" dirty="0">
              <a:solidFill>
                <a:schemeClr val="tx1"/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7" name="Управляющая кнопка: далее 6">
            <a:hlinkClick r:id="" action="ppaction://hlinkshowjump?jump=nextslide" highlightClick="1"/>
          </p:cNvPr>
          <p:cNvSpPr/>
          <p:nvPr/>
        </p:nvSpPr>
        <p:spPr>
          <a:xfrm>
            <a:off x="9936289" y="6017356"/>
            <a:ext cx="1224136" cy="504056"/>
          </a:xfrm>
          <a:prstGeom prst="actionButtonForwardNex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8" name="Управляющая кнопка: назад 7">
            <a:hlinkClick r:id="" action="ppaction://hlinkshowjump?jump=previousslide" highlightClick="1"/>
          </p:cNvPr>
          <p:cNvSpPr/>
          <p:nvPr/>
        </p:nvSpPr>
        <p:spPr>
          <a:xfrm>
            <a:off x="8640145" y="6017356"/>
            <a:ext cx="1224136" cy="504056"/>
          </a:xfrm>
          <a:prstGeom prst="actionButtonBackPreviou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85153522-4DAA-0B4B-9DB2-A934F65C7AA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24544" y="1239956"/>
            <a:ext cx="5913730" cy="56180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22298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ED80F338-F623-4841-8E80-504F6DE91A6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3772" y="1393160"/>
            <a:ext cx="10958603" cy="4876224"/>
          </a:xfrm>
          <a:prstGeom prst="rect">
            <a:avLst/>
          </a:prstGeom>
        </p:spPr>
      </p:pic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21804" y="188640"/>
            <a:ext cx="11206980" cy="943398"/>
          </a:xfrm>
        </p:spPr>
        <p:txBody>
          <a:bodyPr>
            <a:normAutofit fontScale="90000"/>
          </a:bodyPr>
          <a:lstStyle/>
          <a:p>
            <a:r>
              <a:rPr lang="ru-RU" sz="4000" dirty="0">
                <a:latin typeface="Helvetica" panose="020B0604020202020204" pitchFamily="34" charset="0"/>
                <a:cs typeface="Helvetica" panose="020B0604020202020204" pitchFamily="34" charset="0"/>
              </a:rPr>
              <a:t>Детализированная диаграмма потоков данных</a:t>
            </a:r>
            <a:endParaRPr lang="ru-RU" sz="4000" b="0" dirty="0">
              <a:solidFill>
                <a:schemeClr val="tx1"/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7" name="Управляющая кнопка: далее 6">
            <a:hlinkClick r:id="" action="ppaction://hlinkshowjump?jump=nextslide" highlightClick="1"/>
          </p:cNvPr>
          <p:cNvSpPr/>
          <p:nvPr/>
        </p:nvSpPr>
        <p:spPr>
          <a:xfrm>
            <a:off x="9936289" y="6017356"/>
            <a:ext cx="1224136" cy="504056"/>
          </a:xfrm>
          <a:prstGeom prst="actionButtonForwardNex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8" name="Управляющая кнопка: назад 7">
            <a:hlinkClick r:id="" action="ppaction://hlinkshowjump?jump=previousslide" highlightClick="1"/>
          </p:cNvPr>
          <p:cNvSpPr/>
          <p:nvPr/>
        </p:nvSpPr>
        <p:spPr>
          <a:xfrm>
            <a:off x="8640145" y="6017356"/>
            <a:ext cx="1224136" cy="504056"/>
          </a:xfrm>
          <a:prstGeom prst="actionButtonBackPreviou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336396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21804" y="188640"/>
            <a:ext cx="11206980" cy="943398"/>
          </a:xfrm>
        </p:spPr>
        <p:txBody>
          <a:bodyPr>
            <a:normAutofit/>
          </a:bodyPr>
          <a:lstStyle/>
          <a:p>
            <a:r>
              <a:rPr lang="ru-RU" sz="4000" b="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Архитектура БД</a:t>
            </a:r>
          </a:p>
        </p:txBody>
      </p:sp>
      <p:sp>
        <p:nvSpPr>
          <p:cNvPr id="4" name="Управляющая кнопка: далее 3">
            <a:hlinkClick r:id="" action="ppaction://hlinkshowjump?jump=nextslide" highlightClick="1"/>
          </p:cNvPr>
          <p:cNvSpPr/>
          <p:nvPr/>
        </p:nvSpPr>
        <p:spPr>
          <a:xfrm>
            <a:off x="9936289" y="6017356"/>
            <a:ext cx="1224136" cy="504056"/>
          </a:xfrm>
          <a:prstGeom prst="actionButtonForwardNex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6" name="Управляющая кнопка: назад 5">
            <a:hlinkClick r:id="" action="ppaction://hlinkshowjump?jump=previousslide" highlightClick="1"/>
          </p:cNvPr>
          <p:cNvSpPr/>
          <p:nvPr/>
        </p:nvSpPr>
        <p:spPr>
          <a:xfrm>
            <a:off x="8640145" y="6017356"/>
            <a:ext cx="1224136" cy="504056"/>
          </a:xfrm>
          <a:prstGeom prst="actionButtonBackPreviou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F6E437DD-DDDA-424D-88B2-61A76A9A945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17499" y="1167383"/>
            <a:ext cx="5080000" cy="4673600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CFC1D239-E7EB-084E-A28A-1BAB0143AC2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2275" y="1484784"/>
            <a:ext cx="6192810" cy="4673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64613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theme/theme1.xml><?xml version="1.0" encoding="utf-8"?>
<a:theme xmlns:a="http://schemas.openxmlformats.org/drawingml/2006/main" name="Вид">
  <a:themeElements>
    <a:clrScheme name="Вид">
      <a:dk1>
        <a:srgbClr val="000000"/>
      </a:dk1>
      <a:lt1>
        <a:srgbClr val="FFFFFF"/>
      </a:lt1>
      <a:dk2>
        <a:srgbClr val="46464A"/>
      </a:dk2>
      <a:lt2>
        <a:srgbClr val="D6D3CC"/>
      </a:lt2>
      <a:accent1>
        <a:srgbClr val="6F6F74"/>
      </a:accent1>
      <a:accent2>
        <a:srgbClr val="92A9B9"/>
      </a:accent2>
      <a:accent3>
        <a:srgbClr val="A7B789"/>
      </a:accent3>
      <a:accent4>
        <a:srgbClr val="B9A489"/>
      </a:accent4>
      <a:accent5>
        <a:srgbClr val="8D6374"/>
      </a:accent5>
      <a:accent6>
        <a:srgbClr val="9B7362"/>
      </a:accent6>
      <a:hlink>
        <a:srgbClr val="67AABF"/>
      </a:hlink>
      <a:folHlink>
        <a:srgbClr val="ABAFA5"/>
      </a:folHlink>
    </a:clrScheme>
    <a:fontScheme name="Вид">
      <a:maj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Вид">
      <a:fillStyleLst>
        <a:solidFill>
          <a:schemeClr val="phClr"/>
        </a:solidFill>
        <a:solidFill>
          <a:schemeClr val="phClr">
            <a:tint val="60000"/>
            <a:satMod val="120000"/>
          </a:schemeClr>
        </a:solidFill>
        <a:solidFill>
          <a:schemeClr val="phClr">
            <a:shade val="75000"/>
            <a:satMod val="16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3970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95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5240" dir="5400000" algn="tl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9525" prstMaterial="flat">
            <a:bevelT w="0" h="0" prst="coolSlant"/>
            <a:contourClr>
              <a:schemeClr val="phClr">
                <a:shade val="35000"/>
                <a:satMod val="130000"/>
              </a:schemeClr>
            </a:contourClr>
          </a:sp3d>
        </a:effectStyle>
        <a:effectStyle>
          <a:effectLst>
            <a:outerShdw blurRad="76200" dist="25400" dir="5400000" algn="tl" rotWithShape="0">
              <a:srgbClr val="000000">
                <a:alpha val="5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19050" prstMaterial="flat">
            <a:bevelT w="0" h="0" prst="coolSlant"/>
            <a:contourClr>
              <a:schemeClr val="phClr">
                <a:shade val="25000"/>
                <a:satMod val="14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4000"/>
                <a:shade val="98000"/>
                <a:satMod val="130000"/>
                <a:lumMod val="102000"/>
              </a:schemeClr>
            </a:gs>
            <a:gs pos="100000">
              <a:schemeClr val="phClr">
                <a:tint val="98000"/>
                <a:shade val="78000"/>
                <a:satMod val="140000"/>
              </a:schemeClr>
            </a:gs>
          </a:gsLst>
          <a:path path="circle">
            <a:fillToRect l="100000" t="10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iew" id="{BA0EB5A6-F2D4-4F82-977B-64ADEE4A2A69}" vid="{3969A8A2-35DB-4E3B-8885-16FD20568674}"/>
    </a:ext>
  </a:extLst>
</a:theme>
</file>

<file path=ppt/theme/theme2.xml><?xml version="1.0" encoding="utf-8"?>
<a:theme xmlns:a="http://schemas.openxmlformats.org/drawingml/2006/main" name="Рабочий Theme">
  <a:themeElements>
    <a:clrScheme name="BusinessContrast">
      <a:dk1>
        <a:srgbClr val="000000"/>
      </a:dk1>
      <a:lt1>
        <a:sysClr val="window" lastClr="FFFFFF"/>
      </a:lt1>
      <a:dk2>
        <a:srgbClr val="000000"/>
      </a:dk2>
      <a:lt2>
        <a:srgbClr val="E5E8E8"/>
      </a:lt2>
      <a:accent1>
        <a:srgbClr val="00AEEF"/>
      </a:accent1>
      <a:accent2>
        <a:srgbClr val="EA428A"/>
      </a:accent2>
      <a:accent3>
        <a:srgbClr val="EED500"/>
      </a:accent3>
      <a:accent4>
        <a:srgbClr val="F5A70D"/>
      </a:accent4>
      <a:accent5>
        <a:srgbClr val="8BCB30"/>
      </a:accent5>
      <a:accent6>
        <a:srgbClr val="9962C1"/>
      </a:accent6>
      <a:hlink>
        <a:srgbClr val="00AEEF"/>
      </a:hlink>
      <a:folHlink>
        <a:srgbClr val="9962C1"/>
      </a:folHlink>
    </a:clrScheme>
    <a:fontScheme name="Grid">
      <a:majorFont>
        <a:latin typeface="Franklin Gothic Medium"/>
        <a:ea typeface=""/>
        <a:cs typeface=""/>
        <a:font script="Jpan" typeface="HG創英角ｺﾞｼｯｸUB"/>
        <a:font script="Hang" typeface="HY견고딕"/>
        <a:font script="Hans" typeface="微软雅黑"/>
        <a:font script="Hant" typeface="微軟正黑體"/>
        <a:font script="Arab" typeface="Arial Bold"/>
        <a:font script="Hebr" typeface="Arial Bold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 Bold"/>
        <a:font script="Uigh" typeface="Microsoft Uighur"/>
        <a:font script="Geor" typeface="Sylfaen"/>
      </a:majorFont>
      <a:minorFont>
        <a:latin typeface="Franklin Gothic Medium"/>
        <a:ea typeface=""/>
        <a:cs typeface=""/>
        <a:font script="Jpan" typeface="HG創英角ｺﾞｼｯｸUB"/>
        <a:font script="Hang" typeface="HY견고딕"/>
        <a:font script="Hans" typeface="微软雅黑"/>
        <a:font script="Hant" typeface="微軟正黑體"/>
        <a:font script="Arab" typeface="Arial Bold"/>
        <a:font script="Hebr" typeface="Arial Bold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 Bold"/>
        <a:font script="Uigh" typeface="Microsoft Uighur"/>
        <a:font script="Geor" typeface="Sylfaen"/>
      </a:minorFont>
    </a:fontScheme>
    <a:fmtScheme name="Рабочий">
      <a:fillStyleLst>
        <a:solidFill>
          <a:schemeClr val="phClr"/>
        </a:solidFill>
        <a:gradFill rotWithShape="1">
          <a:gsLst>
            <a:gs pos="0">
              <a:schemeClr val="phClr">
                <a:lumMod val="157000"/>
                <a:satMod val="101000"/>
              </a:schemeClr>
            </a:gs>
            <a:gs pos="50000">
              <a:schemeClr val="phClr">
                <a:lumMod val="137000"/>
                <a:satMod val="103000"/>
              </a:schemeClr>
            </a:gs>
            <a:gs pos="100000">
              <a:schemeClr val="phClr">
                <a:lumMod val="115000"/>
                <a:satMod val="109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18000"/>
              </a:schemeClr>
            </a:gs>
            <a:gs pos="50000">
              <a:schemeClr val="phClr">
                <a:satMod val="89000"/>
                <a:lumMod val="91000"/>
              </a:schemeClr>
            </a:gs>
            <a:gs pos="100000">
              <a:schemeClr val="phClr">
                <a:lumMod val="6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Рабочий Theme">
  <a:themeElements>
    <a:clrScheme name="BusinessContrast">
      <a:dk1>
        <a:srgbClr val="000000"/>
      </a:dk1>
      <a:lt1>
        <a:sysClr val="window" lastClr="FFFFFF"/>
      </a:lt1>
      <a:dk2>
        <a:srgbClr val="000000"/>
      </a:dk2>
      <a:lt2>
        <a:srgbClr val="E5E8E8"/>
      </a:lt2>
      <a:accent1>
        <a:srgbClr val="00AEEF"/>
      </a:accent1>
      <a:accent2>
        <a:srgbClr val="EA428A"/>
      </a:accent2>
      <a:accent3>
        <a:srgbClr val="EED500"/>
      </a:accent3>
      <a:accent4>
        <a:srgbClr val="F5A70D"/>
      </a:accent4>
      <a:accent5>
        <a:srgbClr val="8BCB30"/>
      </a:accent5>
      <a:accent6>
        <a:srgbClr val="9962C1"/>
      </a:accent6>
      <a:hlink>
        <a:srgbClr val="00AEEF"/>
      </a:hlink>
      <a:folHlink>
        <a:srgbClr val="9962C1"/>
      </a:folHlink>
    </a:clrScheme>
    <a:fontScheme name="Grid">
      <a:majorFont>
        <a:latin typeface="Franklin Gothic Medium"/>
        <a:ea typeface=""/>
        <a:cs typeface=""/>
        <a:font script="Jpan" typeface="HG創英角ｺﾞｼｯｸUB"/>
        <a:font script="Hang" typeface="HY견고딕"/>
        <a:font script="Hans" typeface="微软雅黑"/>
        <a:font script="Hant" typeface="微軟正黑體"/>
        <a:font script="Arab" typeface="Arial Bold"/>
        <a:font script="Hebr" typeface="Arial Bold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 Bold"/>
        <a:font script="Uigh" typeface="Microsoft Uighur"/>
        <a:font script="Geor" typeface="Sylfaen"/>
      </a:majorFont>
      <a:minorFont>
        <a:latin typeface="Franklin Gothic Medium"/>
        <a:ea typeface=""/>
        <a:cs typeface=""/>
        <a:font script="Jpan" typeface="HG創英角ｺﾞｼｯｸUB"/>
        <a:font script="Hang" typeface="HY견고딕"/>
        <a:font script="Hans" typeface="微软雅黑"/>
        <a:font script="Hant" typeface="微軟正黑體"/>
        <a:font script="Arab" typeface="Arial Bold"/>
        <a:font script="Hebr" typeface="Arial Bold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 Bold"/>
        <a:font script="Uigh" typeface="Microsoft Uighur"/>
        <a:font script="Geor" typeface="Sylfaen"/>
      </a:minorFont>
    </a:fontScheme>
    <a:fmtScheme name="Рабочий">
      <a:fillStyleLst>
        <a:solidFill>
          <a:schemeClr val="phClr"/>
        </a:solidFill>
        <a:gradFill rotWithShape="1">
          <a:gsLst>
            <a:gs pos="0">
              <a:schemeClr val="phClr">
                <a:lumMod val="157000"/>
                <a:satMod val="101000"/>
              </a:schemeClr>
            </a:gs>
            <a:gs pos="50000">
              <a:schemeClr val="phClr">
                <a:lumMod val="137000"/>
                <a:satMod val="103000"/>
              </a:schemeClr>
            </a:gs>
            <a:gs pos="100000">
              <a:schemeClr val="phClr">
                <a:lumMod val="115000"/>
                <a:satMod val="109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18000"/>
              </a:schemeClr>
            </a:gs>
            <a:gs pos="50000">
              <a:schemeClr val="phClr">
                <a:satMod val="89000"/>
                <a:lumMod val="91000"/>
              </a:schemeClr>
            </a:gs>
            <a:gs pos="100000">
              <a:schemeClr val="phClr">
                <a:lumMod val="6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item1.xml><?xml version="1.0" encoding="utf-8"?>
<?mso-contentType ?>
<FormTemplates xmlns="http://schemas.microsoft.com/sharepoint/v3/contenttype/forms">
  <Display>DocumentLibraryForm</Display>
  <Edit>AssetEditForm</Edit>
  <New>DocumentLibraryForm</New>
</FormTemplates>
</file>

<file path=customXml/itemProps1.xml><?xml version="1.0" encoding="utf-8"?>
<ds:datastoreItem xmlns:ds="http://schemas.openxmlformats.org/officeDocument/2006/customXml" ds:itemID="{1D182A0E-7F17-4A86-A7C5-8846F54E438A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View</Template>
  <TotalTime>0</TotalTime>
  <Words>272</Words>
  <Application>Microsoft Macintosh PowerPoint</Application>
  <PresentationFormat>Произвольный</PresentationFormat>
  <Paragraphs>45</Paragraphs>
  <Slides>16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16</vt:i4>
      </vt:variant>
    </vt:vector>
  </HeadingPairs>
  <TitlesOfParts>
    <vt:vector size="22" baseType="lpstr">
      <vt:lpstr>Arial</vt:lpstr>
      <vt:lpstr>Century Schoolbook</vt:lpstr>
      <vt:lpstr>Franklin Gothic Medium</vt:lpstr>
      <vt:lpstr>Helvetica</vt:lpstr>
      <vt:lpstr>Wingdings 2</vt:lpstr>
      <vt:lpstr>Вид</vt:lpstr>
      <vt:lpstr>Программное приложение по рассылке расписания занятий студентам по SMS на языке С#</vt:lpstr>
      <vt:lpstr>Содержание</vt:lpstr>
      <vt:lpstr>Цели курсового проекта</vt:lpstr>
      <vt:lpstr>Задачи курсового проекта</vt:lpstr>
      <vt:lpstr>Общая архитектура проекта</vt:lpstr>
      <vt:lpstr>Контекстная функциональная диаграмма</vt:lpstr>
      <vt:lpstr>Контекстная диаграмма потоков данных</vt:lpstr>
      <vt:lpstr>Детализированная диаграмма потоков данных</vt:lpstr>
      <vt:lpstr>Архитектура БД</vt:lpstr>
      <vt:lpstr>Интерфейс программы</vt:lpstr>
      <vt:lpstr>Достоинства проекта</vt:lpstr>
      <vt:lpstr>Технологии OpenCV и Tesseract OCR</vt:lpstr>
      <vt:lpstr>Презентация PowerPoint</vt:lpstr>
      <vt:lpstr>Пример Flesk REST API </vt:lpstr>
      <vt:lpstr>Результаты выполнения проекта</vt:lpstr>
      <vt:lpstr>Презентация PowerPoint</vt:lpstr>
    </vt:vector>
  </TitlesOfParts>
  <Manager/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keywords/>
  <cp:lastModifiedBy/>
  <cp:revision>1</cp:revision>
  <dcterms:created xsi:type="dcterms:W3CDTF">2015-11-08T08:58:05Z</dcterms:created>
  <dcterms:modified xsi:type="dcterms:W3CDTF">2018-12-06T16:49:53Z</dcterms:modified>
  <cp:version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TemplateID">
    <vt:lpwstr>TC028952669991</vt:lpwstr>
  </property>
</Properties>
</file>

<file path=docProps/thumbnail.jpeg>
</file>